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8"/>
  </p:notesMasterIdLst>
  <p:handoutMasterIdLst>
    <p:handoutMasterId r:id="rId59"/>
  </p:handoutMasterIdLst>
  <p:sldIdLst>
    <p:sldId id="490" r:id="rId5"/>
    <p:sldId id="491" r:id="rId6"/>
    <p:sldId id="492" r:id="rId7"/>
    <p:sldId id="493" r:id="rId8"/>
    <p:sldId id="494" r:id="rId9"/>
    <p:sldId id="495" r:id="rId10"/>
    <p:sldId id="496" r:id="rId11"/>
    <p:sldId id="497" r:id="rId12"/>
    <p:sldId id="498" r:id="rId13"/>
    <p:sldId id="501" r:id="rId14"/>
    <p:sldId id="500" r:id="rId15"/>
    <p:sldId id="499" r:id="rId16"/>
    <p:sldId id="502" r:id="rId17"/>
    <p:sldId id="503" r:id="rId18"/>
    <p:sldId id="506" r:id="rId19"/>
    <p:sldId id="505" r:id="rId20"/>
    <p:sldId id="507" r:id="rId21"/>
    <p:sldId id="508" r:id="rId22"/>
    <p:sldId id="509" r:id="rId23"/>
    <p:sldId id="513" r:id="rId24"/>
    <p:sldId id="514" r:id="rId25"/>
    <p:sldId id="510" r:id="rId26"/>
    <p:sldId id="511" r:id="rId27"/>
    <p:sldId id="515" r:id="rId28"/>
    <p:sldId id="516" r:id="rId29"/>
    <p:sldId id="517" r:id="rId30"/>
    <p:sldId id="542" r:id="rId31"/>
    <p:sldId id="544" r:id="rId32"/>
    <p:sldId id="512" r:id="rId33"/>
    <p:sldId id="527" r:id="rId34"/>
    <p:sldId id="518" r:id="rId35"/>
    <p:sldId id="529" r:id="rId36"/>
    <p:sldId id="531" r:id="rId37"/>
    <p:sldId id="530" r:id="rId38"/>
    <p:sldId id="543" r:id="rId39"/>
    <p:sldId id="545" r:id="rId40"/>
    <p:sldId id="528" r:id="rId41"/>
    <p:sldId id="532" r:id="rId42"/>
    <p:sldId id="533" r:id="rId43"/>
    <p:sldId id="534" r:id="rId44"/>
    <p:sldId id="535" r:id="rId45"/>
    <p:sldId id="519" r:id="rId46"/>
    <p:sldId id="522" r:id="rId47"/>
    <p:sldId id="536" r:id="rId48"/>
    <p:sldId id="537" r:id="rId49"/>
    <p:sldId id="523" r:id="rId50"/>
    <p:sldId id="538" r:id="rId51"/>
    <p:sldId id="539" r:id="rId52"/>
    <p:sldId id="540" r:id="rId53"/>
    <p:sldId id="541" r:id="rId54"/>
    <p:sldId id="524" r:id="rId55"/>
    <p:sldId id="526" r:id="rId56"/>
    <p:sldId id="487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4DB822B-315D-4BA1-9D57-FB940D9F635D}">
          <p14:sldIdLst/>
        </p14:section>
        <p14:section name="Untitled Section" id="{47E546A3-FC39-457A-AECA-F3C912285638}">
          <p14:sldIdLst>
            <p14:sldId id="490"/>
            <p14:sldId id="491"/>
            <p14:sldId id="492"/>
            <p14:sldId id="493"/>
            <p14:sldId id="494"/>
            <p14:sldId id="495"/>
            <p14:sldId id="496"/>
            <p14:sldId id="497"/>
            <p14:sldId id="498"/>
            <p14:sldId id="501"/>
            <p14:sldId id="500"/>
            <p14:sldId id="499"/>
            <p14:sldId id="502"/>
            <p14:sldId id="503"/>
            <p14:sldId id="506"/>
            <p14:sldId id="505"/>
            <p14:sldId id="507"/>
            <p14:sldId id="508"/>
            <p14:sldId id="509"/>
            <p14:sldId id="513"/>
            <p14:sldId id="514"/>
            <p14:sldId id="510"/>
            <p14:sldId id="511"/>
            <p14:sldId id="515"/>
            <p14:sldId id="516"/>
          </p14:sldIdLst>
        </p14:section>
        <p14:section name="Untitled Section" id="{0D06E1D4-820C-4C62-96F0-F599EF11AD54}">
          <p14:sldIdLst>
            <p14:sldId id="517"/>
            <p14:sldId id="542"/>
            <p14:sldId id="544"/>
            <p14:sldId id="512"/>
            <p14:sldId id="527"/>
            <p14:sldId id="518"/>
            <p14:sldId id="529"/>
            <p14:sldId id="531"/>
            <p14:sldId id="530"/>
            <p14:sldId id="543"/>
            <p14:sldId id="545"/>
            <p14:sldId id="528"/>
            <p14:sldId id="532"/>
            <p14:sldId id="533"/>
            <p14:sldId id="534"/>
            <p14:sldId id="535"/>
            <p14:sldId id="519"/>
            <p14:sldId id="522"/>
            <p14:sldId id="536"/>
            <p14:sldId id="537"/>
            <p14:sldId id="523"/>
            <p14:sldId id="538"/>
            <p14:sldId id="539"/>
            <p14:sldId id="540"/>
            <p14:sldId id="541"/>
            <p14:sldId id="524"/>
            <p14:sldId id="526"/>
            <p14:sldId id="487"/>
          </p14:sldIdLst>
        </p14:section>
        <p14:section name="Untitled Section" id="{C7132A56-7D5C-4252-8F82-A729A2DDD8CE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C61604"/>
    <a:srgbClr val="CCFF99"/>
    <a:srgbClr val="FFCCFF"/>
    <a:srgbClr val="FFCCCC"/>
    <a:srgbClr val="64AC6B"/>
    <a:srgbClr val="FF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35" autoAdjust="0"/>
    <p:restoredTop sz="88327" autoAdjust="0"/>
  </p:normalViewPr>
  <p:slideViewPr>
    <p:cSldViewPr snapToObjects="1">
      <p:cViewPr>
        <p:scale>
          <a:sx n="90" d="100"/>
          <a:sy n="90" d="100"/>
        </p:scale>
        <p:origin x="-576" y="-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>
      <p:cViewPr varScale="1">
        <p:scale>
          <a:sx n="75" d="100"/>
          <a:sy n="75" d="100"/>
        </p:scale>
        <p:origin x="-2006" y="-6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viewProps" Target="viewProp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handoutMaster" Target="handoutMasters/handout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9790F-BF06-8A42-BBE2-5E000808A501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D2A8B8-873E-3C40-B2CF-1096FB15FF8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689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5BF5C8-CDB2-C146-8D99-75E0A90BFEE3}" type="datetimeFigureOut">
              <a:rPr lang="en-US" smtClean="0"/>
              <a:pPr/>
              <a:t>3/15/2016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Click to edit Master text styles</a:t>
            </a:r>
          </a:p>
          <a:p>
            <a:pPr lvl="1"/>
            <a:r>
              <a:rPr lang="nl-NL" smtClean="0"/>
              <a:t>Second level</a:t>
            </a:r>
          </a:p>
          <a:p>
            <a:pPr lvl="2"/>
            <a:r>
              <a:rPr lang="nl-NL" smtClean="0"/>
              <a:t>Third level</a:t>
            </a:r>
          </a:p>
          <a:p>
            <a:pPr lvl="3"/>
            <a:r>
              <a:rPr lang="nl-NL" smtClean="0"/>
              <a:t>Fourth level</a:t>
            </a:r>
          </a:p>
          <a:p>
            <a:pPr lvl="4"/>
            <a:r>
              <a:rPr lang="nl-NL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2E0B88-2B35-E14C-8E03-B22C3E2E37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3177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1" name="Afbeelding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301952"/>
            <a:ext cx="1460500" cy="749300"/>
          </a:xfrm>
          <a:prstGeom prst="rect">
            <a:avLst/>
          </a:prstGeom>
        </p:spPr>
      </p:pic>
      <p:sp>
        <p:nvSpPr>
          <p:cNvPr id="12" name="Title 1"/>
          <p:cNvSpPr>
            <a:spLocks noGrp="1"/>
          </p:cNvSpPr>
          <p:nvPr>
            <p:ph type="ctrTitle" hasCustomPrompt="1"/>
          </p:nvPr>
        </p:nvSpPr>
        <p:spPr>
          <a:xfrm>
            <a:off x="1665452" y="4485650"/>
            <a:ext cx="7021348" cy="12414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000"/>
              </a:lnSpc>
              <a:defRPr sz="36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Titel</a:t>
            </a:r>
            <a:endParaRPr lang="en-US" dirty="0"/>
          </a:p>
        </p:txBody>
      </p:sp>
      <p:sp>
        <p:nvSpPr>
          <p:cNvPr id="1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4504" y="5800792"/>
            <a:ext cx="7032296" cy="3739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Subtitel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idx="13" hasCustomPrompt="1"/>
          </p:nvPr>
        </p:nvSpPr>
        <p:spPr>
          <a:xfrm>
            <a:off x="1654504" y="6292552"/>
            <a:ext cx="7032296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algn="l">
              <a:buFontTx/>
              <a:buNone/>
              <a:defRPr sz="13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 dirty="0" smtClean="0"/>
              <a:t>Naam, datum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4" descr="Small Red Square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5866" y="3"/>
            <a:ext cx="1608137" cy="734484"/>
          </a:xfrm>
          <a:prstGeom prst="rect">
            <a:avLst/>
          </a:prstGeom>
          <a:solidFill>
            <a:schemeClr val="tx2"/>
          </a:solidFill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040" y="268101"/>
            <a:ext cx="6569039" cy="594784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8038" y="1552221"/>
            <a:ext cx="8140700" cy="44338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 sz="2000">
                <a:solidFill>
                  <a:schemeClr val="tx1"/>
                </a:solidFill>
              </a:defRPr>
            </a:lvl2pPr>
            <a:lvl3pPr>
              <a:buClr>
                <a:schemeClr val="tx2"/>
              </a:buClr>
              <a:defRPr sz="1800">
                <a:solidFill>
                  <a:schemeClr val="tx1"/>
                </a:solidFill>
              </a:defRPr>
            </a:lvl3pPr>
            <a:lvl4pPr>
              <a:defRPr sz="1800">
                <a:solidFill>
                  <a:schemeClr val="tx1"/>
                </a:solidFill>
              </a:defRPr>
            </a:lvl4pPr>
            <a:lvl5pPr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088176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Afbeelding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654504" y="5800792"/>
            <a:ext cx="7032296" cy="37392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>
              <a:buNone/>
              <a:defRPr kumimoji="0" lang="en-US" sz="19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dirty="0" smtClean="0"/>
              <a:t>Subtitel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idx="13" hasCustomPrompt="1"/>
          </p:nvPr>
        </p:nvSpPr>
        <p:spPr>
          <a:xfrm>
            <a:off x="1654504" y="6292552"/>
            <a:ext cx="7032296" cy="304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algn="l">
              <a:buFontTx/>
              <a:buNone/>
              <a:defRPr sz="130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nl-NL" dirty="0" smtClean="0"/>
              <a:t>Naam, datum</a:t>
            </a:r>
          </a:p>
        </p:txBody>
      </p:sp>
      <p:sp>
        <p:nvSpPr>
          <p:cNvPr id="21" name="Title 1"/>
          <p:cNvSpPr>
            <a:spLocks noGrp="1"/>
          </p:cNvSpPr>
          <p:nvPr>
            <p:ph type="ctrTitle" hasCustomPrompt="1"/>
          </p:nvPr>
        </p:nvSpPr>
        <p:spPr>
          <a:xfrm>
            <a:off x="1665452" y="4485650"/>
            <a:ext cx="7021348" cy="1241425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 algn="l">
              <a:lnSpc>
                <a:spcPts val="4000"/>
              </a:lnSpc>
              <a:defRPr sz="3600" b="0" i="0">
                <a:solidFill>
                  <a:srgbClr val="FFFFFF"/>
                </a:solidFill>
                <a:latin typeface="Arial"/>
                <a:cs typeface="Arial"/>
              </a:defRPr>
            </a:lvl1pPr>
          </a:lstStyle>
          <a:p>
            <a:r>
              <a:rPr lang="en-US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37312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548680"/>
            <a:ext cx="4813120" cy="990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8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772816"/>
            <a:ext cx="8211600" cy="4824536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69875" indent="-269875">
              <a:lnSpc>
                <a:spcPts val="2200"/>
              </a:lnSpc>
              <a:spcAft>
                <a:spcPts val="0"/>
              </a:spcAft>
              <a:defRPr sz="1900" b="0" i="0">
                <a:latin typeface="Arial" pitchFamily="34" charset="0"/>
                <a:cs typeface="Arial"/>
              </a:defRPr>
            </a:lvl1pPr>
            <a:lvl2pPr marL="541338" indent="-271463" algn="l">
              <a:buSzPct val="100000"/>
              <a:buFont typeface="Arial" pitchFamily="34" charset="0"/>
              <a:buChar char="–"/>
              <a:tabLst>
                <a:tab pos="985838" algn="l"/>
              </a:tabLst>
              <a:defRPr sz="1600" i="0" baseline="0">
                <a:latin typeface="Arial" pitchFamily="34" charset="0"/>
                <a:cs typeface="Arial" pitchFamily="34" charset="0"/>
              </a:defRPr>
            </a:lvl2pPr>
            <a:lvl3pPr marL="763588" indent="-211138">
              <a:buFont typeface="Arial" pitchFamily="34" charset="0"/>
              <a:buChar char="•"/>
              <a:defRPr sz="1200" baseline="0">
                <a:latin typeface="Arial" pitchFamily="34" charset="0"/>
              </a:defRPr>
            </a:lvl3pPr>
            <a:lvl4pPr marL="1001713" indent="-223838">
              <a:buFont typeface="Arial" pitchFamily="34" charset="0"/>
              <a:buChar char="–"/>
              <a:defRPr sz="1200" baseline="0">
                <a:latin typeface="Arial" pitchFamily="34" charset="0"/>
              </a:defRPr>
            </a:lvl4pPr>
            <a:lvl5pPr marL="660400" indent="-21590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400" smtClean="0"/>
              <a:t>Xxxx</a:t>
            </a:r>
          </a:p>
          <a:p>
            <a:pPr lvl="2"/>
            <a:r>
              <a:rPr lang="nl-NL" sz="1400" smtClean="0"/>
              <a:t>Xxx</a:t>
            </a:r>
          </a:p>
          <a:p>
            <a:pPr lvl="3"/>
            <a:r>
              <a:rPr lang="nl-NL" sz="1400" smtClean="0"/>
              <a:t>Xxxxx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548680"/>
            <a:ext cx="4813120" cy="990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8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9462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Afbeelding 4" descr="86833-Amis-PPT_3-4-v43.png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524000" y="304800"/>
            <a:ext cx="7162800" cy="9144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>
          <a:xfrm>
            <a:off x="1524000" y="6400800"/>
            <a:ext cx="1066800" cy="365125"/>
          </a:xfrm>
          <a:prstGeom prst="rect">
            <a:avLst/>
          </a:prstGeom>
        </p:spPr>
        <p:txBody>
          <a:bodyPr/>
          <a:lstStyle/>
          <a:p>
            <a:fld id="{5A736288-F49D-024F-9BD7-A880C3C3967D}" type="datetimeFigureOut">
              <a:rPr lang="nl-NL" smtClean="0"/>
              <a:pPr/>
              <a:t>15-3-2016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2590800" y="6400800"/>
            <a:ext cx="5867400" cy="365125"/>
          </a:xfrm>
          <a:prstGeom prst="rect">
            <a:avLst/>
          </a:prstGeom>
        </p:spPr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F51C05-9E67-C04D-A762-4F923FEDFC09}" type="slidenum">
              <a:rPr lang="nl-NL" smtClean="0"/>
              <a:pPr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991136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863" y="328084"/>
            <a:ext cx="8229600" cy="541867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399" y="1600729"/>
            <a:ext cx="4066976" cy="452569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19654" y="1600729"/>
            <a:ext cx="4066977" cy="4525699"/>
          </a:xfrm>
          <a:prstGeom prst="rect">
            <a:avLst/>
          </a:prstGeo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  <a:lvl6pPr>
              <a:defRPr sz="1100"/>
            </a:lvl6pPr>
            <a:lvl7pPr>
              <a:defRPr sz="1100"/>
            </a:lvl7pPr>
            <a:lvl8pPr>
              <a:defRPr sz="1100"/>
            </a:lvl8pPr>
            <a:lvl9pPr>
              <a:defRPr sz="11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37263" y="6388100"/>
            <a:ext cx="2895600" cy="366184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buClr>
                <a:srgbClr val="829E7E"/>
              </a:buClr>
              <a:defRPr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327943"/>
      </p:ext>
    </p:extLst>
  </p:cSld>
  <p:clrMapOvr>
    <a:masterClrMapping/>
  </p:clrMapOvr>
  <p:transition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ew Template_Content 1 Line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4347" y="327387"/>
            <a:ext cx="8229586" cy="541860"/>
          </a:xfrm>
          <a:prstGeom prst="rect">
            <a:avLst/>
          </a:prstGeom>
        </p:spPr>
        <p:txBody>
          <a:bodyPr anchor="t" anchorCtr="0"/>
          <a:lstStyle/>
          <a:p>
            <a:r>
              <a:rPr lang="en-US" dirty="0" smtClean="0"/>
              <a:t>Click to edit Master title style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804347" y="2029469"/>
            <a:ext cx="8229600" cy="40834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347" y="864288"/>
            <a:ext cx="8229600" cy="40640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marL="0" indent="0">
              <a:spcAft>
                <a:spcPts val="0"/>
              </a:spcAft>
              <a:buFontTx/>
              <a:buNone/>
              <a:defRPr sz="20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1842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5538B5A-88BA-47DB-9D58-CDE197616FBC}" type="datetimeFigureOut">
              <a:rPr lang="en-US" smtClean="0"/>
              <a:t>3/15/2016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DF470D-3322-4186-AB13-ABBD6DE2E5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5225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3" descr="PPT_NEW.jp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100392" y="332656"/>
            <a:ext cx="925462" cy="50405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50" r:id="rId3"/>
    <p:sldLayoutId id="2147483657" r:id="rId4"/>
    <p:sldLayoutId id="2147483654" r:id="rId5"/>
    <p:sldLayoutId id="2147483658" r:id="rId6"/>
    <p:sldLayoutId id="2147483661" r:id="rId7"/>
    <p:sldLayoutId id="2147483662" r:id="rId8"/>
    <p:sldLayoutId id="2147483663" r:id="rId9"/>
    <p:sldLayoutId id="2147483665" r:id="rId10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1" latinLnBrk="0" hangingPunct="1">
        <a:spcBef>
          <a:spcPct val="0"/>
        </a:spcBef>
        <a:buNone/>
        <a:defRPr sz="2700" kern="1200">
          <a:solidFill>
            <a:srgbClr val="E31823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SzPct val="115000"/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smtClean="0"/>
              <a:t>Valencia, Oracle </a:t>
            </a:r>
            <a:r>
              <a:rPr lang="nl-NL" dirty="0" err="1" smtClean="0"/>
              <a:t>Fusion</a:t>
            </a:r>
            <a:r>
              <a:rPr lang="nl-NL" dirty="0" smtClean="0"/>
              <a:t> Middleware Partner Forum 2016</a:t>
            </a:r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nl-NL" dirty="0" smtClean="0"/>
              <a:t>Lucas Jellema</a:t>
            </a:r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en-US" dirty="0"/>
              <a:t>Real-Time Integration Business Insight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8218488" y="333375"/>
            <a:ext cx="925512" cy="503238"/>
          </a:xfrm>
        </p:spPr>
        <p:txBody>
          <a:bodyPr/>
          <a:lstStyle/>
          <a:p>
            <a:fld id="{8C6C32FA-E44F-1241-B9B5-7B8834E103E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562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Model in </a:t>
            </a:r>
            <a:r>
              <a:rPr lang="nl-NL" dirty="0" err="1" smtClean="0"/>
              <a:t>Insight</a:t>
            </a:r>
            <a:endParaRPr 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844824"/>
            <a:ext cx="8665294" cy="2913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70368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Model in </a:t>
            </a:r>
            <a:r>
              <a:rPr lang="nl-NL" dirty="0" err="1" smtClean="0"/>
              <a:t>Insight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33488"/>
            <a:ext cx="6119660" cy="5224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2058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Model in </a:t>
            </a:r>
            <a:r>
              <a:rPr lang="nl-NL" dirty="0" err="1" smtClean="0"/>
              <a:t>Insight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8424936" cy="4152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27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Mapping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business view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implementing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Actor: Architect, </a:t>
            </a:r>
            <a:r>
              <a:rPr lang="nl-NL" dirty="0"/>
              <a:t>T</a:t>
            </a:r>
            <a:r>
              <a:rPr lang="nl-NL" dirty="0" smtClean="0"/>
              <a:t>ech </a:t>
            </a:r>
            <a:r>
              <a:rPr lang="nl-NL" dirty="0" err="1" smtClean="0"/>
              <a:t>Savvy</a:t>
            </a:r>
            <a:r>
              <a:rPr lang="nl-NL" dirty="0" smtClean="0"/>
              <a:t> Analist, Developer or Tester</a:t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Map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Milestones</a:t>
            </a:r>
            <a:r>
              <a:rPr lang="nl-NL" dirty="0" smtClean="0"/>
              <a:t> (</a:t>
            </a:r>
            <a:r>
              <a:rPr lang="nl-NL" dirty="0" err="1" smtClean="0"/>
              <a:t>when</a:t>
            </a:r>
            <a:r>
              <a:rPr lang="nl-NL" dirty="0" smtClean="0"/>
              <a:t> does a flow </a:t>
            </a:r>
            <a:r>
              <a:rPr lang="nl-NL" dirty="0" err="1" smtClean="0"/>
              <a:t>reach</a:t>
            </a:r>
            <a:r>
              <a:rPr lang="nl-NL" dirty="0" smtClean="0"/>
              <a:t> a </a:t>
            </a:r>
            <a:r>
              <a:rPr lang="nl-NL" dirty="0" err="1" smtClean="0"/>
              <a:t>certain</a:t>
            </a:r>
            <a:r>
              <a:rPr lang="nl-NL" dirty="0" smtClean="0"/>
              <a:t> </a:t>
            </a:r>
            <a:r>
              <a:rPr lang="nl-NL" dirty="0" err="1" smtClean="0"/>
              <a:t>milestone</a:t>
            </a:r>
            <a:r>
              <a:rPr lang="nl-NL" dirty="0" smtClean="0"/>
              <a:t>)</a:t>
            </a:r>
          </a:p>
          <a:p>
            <a:pPr lvl="1"/>
            <a:r>
              <a:rPr lang="nl-NL" dirty="0" smtClean="0"/>
              <a:t>Map </a:t>
            </a:r>
            <a:r>
              <a:rPr lang="nl-NL" dirty="0" err="1" smtClean="0"/>
              <a:t>to</a:t>
            </a:r>
            <a:r>
              <a:rPr lang="nl-NL" dirty="0" smtClean="0"/>
              <a:t> Service Bus Pipeline or Business Service</a:t>
            </a:r>
          </a:p>
          <a:p>
            <a:pPr lvl="1"/>
            <a:r>
              <a:rPr lang="nl-NL" dirty="0" smtClean="0"/>
              <a:t>Map </a:t>
            </a:r>
            <a:r>
              <a:rPr lang="nl-NL" dirty="0" err="1" smtClean="0"/>
              <a:t>to</a:t>
            </a:r>
            <a:r>
              <a:rPr lang="nl-NL" dirty="0" smtClean="0"/>
              <a:t> SOA Service, Reference, Component (Mediator, </a:t>
            </a:r>
            <a:r>
              <a:rPr lang="nl-NL" dirty="0" err="1" smtClean="0"/>
              <a:t>Task</a:t>
            </a:r>
            <a:r>
              <a:rPr lang="nl-NL" dirty="0" smtClean="0"/>
              <a:t>, Business </a:t>
            </a:r>
            <a:r>
              <a:rPr lang="nl-NL" dirty="0" err="1" smtClean="0"/>
              <a:t>Rule</a:t>
            </a:r>
            <a:r>
              <a:rPr lang="nl-NL" dirty="0" smtClean="0"/>
              <a:t>) or BPEL </a:t>
            </a:r>
            <a:r>
              <a:rPr lang="nl-NL" dirty="0" err="1" smtClean="0"/>
              <a:t>activity</a:t>
            </a:r>
            <a:endParaRPr lang="nl-NL" dirty="0" smtClean="0"/>
          </a:p>
          <a:p>
            <a:pPr lvl="1"/>
            <a:r>
              <a:rPr lang="nl-NL" dirty="0" err="1" smtClean="0"/>
              <a:t>Note</a:t>
            </a:r>
            <a:r>
              <a:rPr lang="nl-NL" dirty="0" smtClean="0"/>
              <a:t>: Map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request</a:t>
            </a:r>
            <a:r>
              <a:rPr lang="nl-NL" dirty="0" smtClean="0"/>
              <a:t> or response (</a:t>
            </a:r>
            <a:r>
              <a:rPr lang="nl-NL" dirty="0" err="1" smtClean="0"/>
              <a:t>and</a:t>
            </a:r>
            <a:r>
              <a:rPr lang="nl-NL" dirty="0" smtClean="0"/>
              <a:t> for BPEL </a:t>
            </a:r>
            <a:r>
              <a:rPr lang="nl-NL" dirty="0" err="1" smtClean="0"/>
              <a:t>activity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: entry, exit or error)</a:t>
            </a:r>
          </a:p>
          <a:p>
            <a:r>
              <a:rPr lang="nl-NL" dirty="0" smtClean="0"/>
              <a:t>Map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Identifier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a </a:t>
            </a:r>
            <a:r>
              <a:rPr lang="nl-NL" dirty="0" err="1" smtClean="0"/>
              <a:t>milestone</a:t>
            </a:r>
            <a:endParaRPr lang="nl-NL" dirty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define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XPath</a:t>
            </a:r>
            <a:r>
              <a:rPr lang="nl-NL" dirty="0" smtClean="0"/>
              <a:t> </a:t>
            </a:r>
            <a:r>
              <a:rPr lang="nl-NL" dirty="0" err="1" smtClean="0"/>
              <a:t>extraction</a:t>
            </a:r>
            <a:r>
              <a:rPr lang="nl-NL" dirty="0" smtClean="0"/>
              <a:t> criteria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determine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value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identifier</a:t>
            </a:r>
            <a:r>
              <a:rPr lang="nl-NL" dirty="0" smtClean="0"/>
              <a:t> for a live </a:t>
            </a:r>
            <a:r>
              <a:rPr lang="nl-NL" dirty="0" err="1" smtClean="0"/>
              <a:t>instance</a:t>
            </a:r>
            <a:endParaRPr lang="nl-NL" dirty="0" smtClean="0"/>
          </a:p>
          <a:p>
            <a:pPr lvl="1"/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identifier</a:t>
            </a:r>
            <a:r>
              <a:rPr lang="nl-NL" dirty="0" smtClean="0"/>
              <a:t> is </a:t>
            </a:r>
            <a:r>
              <a:rPr lang="nl-NL" dirty="0" err="1" smtClean="0"/>
              <a:t>mapped</a:t>
            </a:r>
            <a:r>
              <a:rPr lang="nl-NL" dirty="0" smtClean="0"/>
              <a:t> </a:t>
            </a:r>
            <a:r>
              <a:rPr lang="nl-NL" dirty="0" err="1" smtClean="0"/>
              <a:t>once</a:t>
            </a:r>
            <a:r>
              <a:rPr lang="nl-NL" dirty="0" smtClean="0"/>
              <a:t> for </a:t>
            </a:r>
            <a:r>
              <a:rPr lang="nl-NL" dirty="0" err="1" smtClean="0"/>
              <a:t>every</a:t>
            </a:r>
            <a:r>
              <a:rPr lang="nl-NL" dirty="0" smtClean="0"/>
              <a:t> </a:t>
            </a:r>
            <a:r>
              <a:rPr lang="nl-NL" dirty="0" err="1" smtClean="0"/>
              <a:t>disconnected</a:t>
            </a:r>
            <a:r>
              <a:rPr lang="nl-NL" dirty="0" smtClean="0"/>
              <a:t> flow or: </a:t>
            </a:r>
            <a:r>
              <a:rPr lang="nl-NL" dirty="0" err="1" smtClean="0"/>
              <a:t>each</a:t>
            </a:r>
            <a:r>
              <a:rPr lang="nl-NL" dirty="0" smtClean="0"/>
              <a:t> ‘ECID’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its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</a:t>
            </a:r>
            <a:r>
              <a:rPr lang="nl-NL" dirty="0" err="1" smtClean="0"/>
              <a:t>identifier</a:t>
            </a:r>
            <a:r>
              <a:rPr lang="nl-NL" dirty="0" smtClean="0"/>
              <a:t> </a:t>
            </a:r>
            <a:r>
              <a:rPr lang="nl-NL" dirty="0" err="1" smtClean="0"/>
              <a:t>mapping</a:t>
            </a:r>
            <a:endParaRPr lang="nl-NL" dirty="0" smtClean="0"/>
          </a:p>
          <a:p>
            <a:r>
              <a:rPr lang="nl-NL" dirty="0" smtClean="0"/>
              <a:t>Map </a:t>
            </a:r>
            <a:r>
              <a:rPr lang="nl-NL" dirty="0" err="1" smtClean="0"/>
              <a:t>the</a:t>
            </a:r>
            <a:r>
              <a:rPr lang="nl-NL" dirty="0" smtClean="0"/>
              <a:t> (</a:t>
            </a:r>
            <a:r>
              <a:rPr lang="nl-NL" dirty="0" err="1" smtClean="0"/>
              <a:t>other</a:t>
            </a:r>
            <a:r>
              <a:rPr lang="nl-NL" dirty="0" smtClean="0"/>
              <a:t>) business indicators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milestones</a:t>
            </a:r>
            <a:endParaRPr lang="nl-NL" dirty="0" smtClean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define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extraction</a:t>
            </a:r>
            <a:r>
              <a:rPr lang="nl-NL" dirty="0" smtClean="0"/>
              <a:t> </a:t>
            </a:r>
            <a:r>
              <a:rPr lang="nl-NL" dirty="0" err="1" smtClean="0"/>
              <a:t>formula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determine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value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indicator at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milestone</a:t>
            </a:r>
            <a:endParaRPr lang="nl-NL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6347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Implementation</a:t>
            </a:r>
            <a:r>
              <a:rPr lang="nl-NL" dirty="0" smtClean="0"/>
              <a:t> of Artist </a:t>
            </a:r>
            <a:r>
              <a:rPr lang="nl-NL" dirty="0" err="1" smtClean="0"/>
              <a:t>Proposal</a:t>
            </a:r>
            <a:r>
              <a:rPr lang="nl-NL" dirty="0" smtClean="0"/>
              <a:t> Management flow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23974" y="3125787"/>
            <a:ext cx="15841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Service Bus</a:t>
            </a:r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en-US" sz="1600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4656222" y="3915253"/>
            <a:ext cx="1152128" cy="1152128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Flowchart: Direct Access Storage 6"/>
          <p:cNvSpPr/>
          <p:nvPr/>
        </p:nvSpPr>
        <p:spPr>
          <a:xfrm>
            <a:off x="3864134" y="3845867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Elbow Connector 7"/>
          <p:cNvCxnSpPr>
            <a:stCxn id="7" idx="4"/>
            <a:endCxn id="6" idx="2"/>
          </p:cNvCxnSpPr>
          <p:nvPr/>
        </p:nvCxnSpPr>
        <p:spPr>
          <a:xfrm>
            <a:off x="4152166" y="4025887"/>
            <a:ext cx="504056" cy="465430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824346" y="1860005"/>
            <a:ext cx="15841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</a:t>
            </a:r>
            <a:r>
              <a:rPr lang="nl-NL" sz="1600" dirty="0" err="1" smtClean="0"/>
              <a:t>Composite</a:t>
            </a:r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en-US" sz="1600" dirty="0"/>
          </a:p>
        </p:txBody>
      </p:sp>
      <p:sp>
        <p:nvSpPr>
          <p:cNvPr id="10" name="Flowchart: Direct Access Storage 9"/>
          <p:cNvSpPr/>
          <p:nvPr/>
        </p:nvSpPr>
        <p:spPr>
          <a:xfrm>
            <a:off x="4680330" y="2508077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ular Callout 10"/>
          <p:cNvSpPr/>
          <p:nvPr/>
        </p:nvSpPr>
        <p:spPr>
          <a:xfrm>
            <a:off x="1511978" y="2333699"/>
            <a:ext cx="1823991" cy="436240"/>
          </a:xfrm>
          <a:prstGeom prst="wedgeRectCallout">
            <a:avLst>
              <a:gd name="adj1" fmla="val 9496"/>
              <a:gd name="adj2" fmla="val 15608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SendInArtistProposal</a:t>
            </a:r>
            <a:endParaRPr lang="en-US" sz="1200" dirty="0"/>
          </a:p>
        </p:txBody>
      </p:sp>
      <p:sp>
        <p:nvSpPr>
          <p:cNvPr id="12" name="Rectangular Callout 11"/>
          <p:cNvSpPr/>
          <p:nvPr/>
        </p:nvSpPr>
        <p:spPr>
          <a:xfrm>
            <a:off x="5634693" y="1423765"/>
            <a:ext cx="1823991" cy="436240"/>
          </a:xfrm>
          <a:prstGeom prst="wedgeRectCallout">
            <a:avLst>
              <a:gd name="adj1" fmla="val -18324"/>
              <a:gd name="adj2" fmla="val 9152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EvaluateArtistProposal</a:t>
            </a:r>
            <a:endParaRPr lang="en-US" sz="1200" dirty="0"/>
          </a:p>
        </p:txBody>
      </p:sp>
      <p:cxnSp>
        <p:nvCxnSpPr>
          <p:cNvPr id="13" name="Elbow Connector 12"/>
          <p:cNvCxnSpPr>
            <a:stCxn id="6" idx="1"/>
            <a:endCxn id="10" idx="1"/>
          </p:cNvCxnSpPr>
          <p:nvPr/>
        </p:nvCxnSpPr>
        <p:spPr>
          <a:xfrm rot="16200000" flipV="1">
            <a:off x="4342730" y="3025697"/>
            <a:ext cx="1227156" cy="551956"/>
          </a:xfrm>
          <a:prstGeom prst="bentConnector4">
            <a:avLst>
              <a:gd name="adj1" fmla="val 22470"/>
              <a:gd name="adj2" fmla="val 14578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444527" y="4653136"/>
            <a:ext cx="15841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</a:t>
            </a:r>
            <a:r>
              <a:rPr lang="nl-NL" sz="1600" dirty="0" err="1" smtClean="0"/>
              <a:t>Composite</a:t>
            </a:r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en-US" sz="1600" dirty="0"/>
          </a:p>
        </p:txBody>
      </p:sp>
      <p:sp>
        <p:nvSpPr>
          <p:cNvPr id="15" name="Flowchart: Direct Access Storage 14"/>
          <p:cNvSpPr/>
          <p:nvPr/>
        </p:nvSpPr>
        <p:spPr>
          <a:xfrm>
            <a:off x="6300511" y="5502051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ular Callout 15"/>
          <p:cNvSpPr/>
          <p:nvPr/>
        </p:nvSpPr>
        <p:spPr>
          <a:xfrm>
            <a:off x="4617501" y="6205424"/>
            <a:ext cx="1823991" cy="436240"/>
          </a:xfrm>
          <a:prstGeom prst="wedgeRectCallout">
            <a:avLst>
              <a:gd name="adj1" fmla="val 67754"/>
              <a:gd name="adj2" fmla="val -700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JudgeArtistProposal</a:t>
            </a:r>
            <a:endParaRPr lang="en-US" sz="1200" dirty="0"/>
          </a:p>
        </p:txBody>
      </p:sp>
      <p:cxnSp>
        <p:nvCxnSpPr>
          <p:cNvPr id="17" name="Elbow Connector 16"/>
          <p:cNvCxnSpPr>
            <a:endCxn id="15" idx="1"/>
          </p:cNvCxnSpPr>
          <p:nvPr/>
        </p:nvCxnSpPr>
        <p:spPr>
          <a:xfrm>
            <a:off x="5808350" y="4692160"/>
            <a:ext cx="492161" cy="989911"/>
          </a:xfrm>
          <a:prstGeom prst="bentConnector3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92026" y="3915253"/>
            <a:ext cx="648072" cy="35165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4">
                    <a:lumMod val="75000"/>
                  </a:schemeClr>
                </a:solidFill>
              </a:rPr>
              <a:t>Pipe</a:t>
            </a:r>
          </a:p>
          <a:p>
            <a:pPr algn="ctr"/>
            <a:r>
              <a:rPr lang="nl-NL" sz="1200" dirty="0" smtClean="0">
                <a:solidFill>
                  <a:schemeClr val="accent4">
                    <a:lumMod val="75000"/>
                  </a:schemeClr>
                </a:solidFill>
              </a:rPr>
              <a:t>line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9" name="Elbow Connector 18"/>
          <p:cNvCxnSpPr>
            <a:endCxn id="18" idx="1"/>
          </p:cNvCxnSpPr>
          <p:nvPr/>
        </p:nvCxnSpPr>
        <p:spPr>
          <a:xfrm>
            <a:off x="2567990" y="3953879"/>
            <a:ext cx="324036" cy="137202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3"/>
            <a:endCxn id="7" idx="1"/>
          </p:cNvCxnSpPr>
          <p:nvPr/>
        </p:nvCxnSpPr>
        <p:spPr>
          <a:xfrm flipV="1">
            <a:off x="3540098" y="4025887"/>
            <a:ext cx="324036" cy="65194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112378" y="2760105"/>
            <a:ext cx="432048" cy="3876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B</a:t>
            </a:r>
            <a:endParaRPr lang="en-US" sz="1600" dirty="0"/>
          </a:p>
        </p:txBody>
      </p:sp>
      <p:sp>
        <p:nvSpPr>
          <p:cNvPr id="22" name="Rounded Rectangle 21"/>
          <p:cNvSpPr/>
          <p:nvPr/>
        </p:nvSpPr>
        <p:spPr>
          <a:xfrm>
            <a:off x="5808667" y="2571701"/>
            <a:ext cx="432048" cy="3876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BR</a:t>
            </a:r>
            <a:endParaRPr lang="en-US" sz="1200" dirty="0"/>
          </a:p>
        </p:txBody>
      </p:sp>
      <p:sp>
        <p:nvSpPr>
          <p:cNvPr id="23" name="Flowchart: Direct Access Storage 22"/>
          <p:cNvSpPr/>
          <p:nvPr/>
        </p:nvSpPr>
        <p:spPr>
          <a:xfrm>
            <a:off x="6336514" y="2571701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4" name="Elbow Connector 23"/>
          <p:cNvCxnSpPr>
            <a:stCxn id="23" idx="4"/>
          </p:cNvCxnSpPr>
          <p:nvPr/>
        </p:nvCxnSpPr>
        <p:spPr>
          <a:xfrm flipH="1">
            <a:off x="5544426" y="2751721"/>
            <a:ext cx="1080120" cy="1382178"/>
          </a:xfrm>
          <a:prstGeom prst="bentConnector4">
            <a:avLst>
              <a:gd name="adj1" fmla="val -21164"/>
              <a:gd name="adj2" fmla="val 65786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6720345" y="5633628"/>
            <a:ext cx="432048" cy="3876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B</a:t>
            </a:r>
            <a:endParaRPr lang="en-US" sz="1600" dirty="0"/>
          </a:p>
        </p:txBody>
      </p:sp>
      <p:sp>
        <p:nvSpPr>
          <p:cNvPr id="26" name="Rounded Rectangle 25"/>
          <p:cNvSpPr/>
          <p:nvPr/>
        </p:nvSpPr>
        <p:spPr>
          <a:xfrm>
            <a:off x="7416634" y="5445224"/>
            <a:ext cx="432048" cy="38766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T</a:t>
            </a:r>
            <a:endParaRPr lang="en-US" sz="1200" dirty="0"/>
          </a:p>
        </p:txBody>
      </p:sp>
      <p:sp>
        <p:nvSpPr>
          <p:cNvPr id="27" name="Flowchart: Direct Access Storage 26"/>
          <p:cNvSpPr/>
          <p:nvPr/>
        </p:nvSpPr>
        <p:spPr>
          <a:xfrm>
            <a:off x="7920690" y="5506664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8" name="Elbow Connector 27"/>
          <p:cNvCxnSpPr>
            <a:stCxn id="27" idx="4"/>
            <a:endCxn id="6" idx="4"/>
          </p:cNvCxnSpPr>
          <p:nvPr/>
        </p:nvCxnSpPr>
        <p:spPr>
          <a:xfrm flipH="1" flipV="1">
            <a:off x="5808350" y="4491317"/>
            <a:ext cx="2400372" cy="1195367"/>
          </a:xfrm>
          <a:prstGeom prst="bentConnector3">
            <a:avLst>
              <a:gd name="adj1" fmla="val -9524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55576" y="2931741"/>
            <a:ext cx="1524382" cy="914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07504" y="2571701"/>
            <a:ext cx="10801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REST</a:t>
            </a:r>
            <a:endParaRPr lang="en-US" sz="1600" dirty="0"/>
          </a:p>
        </p:txBody>
      </p:sp>
      <p:sp>
        <p:nvSpPr>
          <p:cNvPr id="31" name="Cube 30"/>
          <p:cNvSpPr/>
          <p:nvPr/>
        </p:nvSpPr>
        <p:spPr>
          <a:xfrm>
            <a:off x="2306961" y="3671350"/>
            <a:ext cx="234026" cy="4930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648585" y="3233799"/>
            <a:ext cx="1080120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dirty="0" smtClean="0"/>
              <a:t>Artist</a:t>
            </a:r>
          </a:p>
          <a:p>
            <a:r>
              <a:rPr lang="nl-NL" sz="1100" dirty="0" smtClean="0"/>
              <a:t>Event</a:t>
            </a:r>
          </a:p>
          <a:p>
            <a:r>
              <a:rPr lang="nl-NL" sz="1100" dirty="0" smtClean="0"/>
              <a:t>#</a:t>
            </a:r>
            <a:r>
              <a:rPr lang="nl-NL" sz="1100" dirty="0" err="1" smtClean="0"/>
              <a:t>votes</a:t>
            </a:r>
            <a:endParaRPr lang="nl-NL" sz="1100" dirty="0" smtClean="0"/>
          </a:p>
          <a:p>
            <a:r>
              <a:rPr lang="nl-NL" sz="1100" dirty="0" err="1" smtClean="0"/>
              <a:t>motivation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976106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Implementation</a:t>
            </a:r>
            <a:r>
              <a:rPr lang="nl-NL" dirty="0" smtClean="0"/>
              <a:t> of Artist </a:t>
            </a:r>
            <a:r>
              <a:rPr lang="nl-NL" dirty="0" err="1" smtClean="0"/>
              <a:t>Proposal</a:t>
            </a:r>
            <a:r>
              <a:rPr lang="nl-NL" dirty="0" smtClean="0"/>
              <a:t> Management flow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23974" y="3125787"/>
            <a:ext cx="15841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Service Bus</a:t>
            </a:r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en-US" sz="1600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4656222" y="3915253"/>
            <a:ext cx="1152128" cy="1152128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Flowchart: Direct Access Storage 6"/>
          <p:cNvSpPr/>
          <p:nvPr/>
        </p:nvSpPr>
        <p:spPr>
          <a:xfrm>
            <a:off x="3864134" y="3845867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Elbow Connector 7"/>
          <p:cNvCxnSpPr>
            <a:stCxn id="7" idx="4"/>
            <a:endCxn id="6" idx="2"/>
          </p:cNvCxnSpPr>
          <p:nvPr/>
        </p:nvCxnSpPr>
        <p:spPr>
          <a:xfrm>
            <a:off x="4152166" y="4025887"/>
            <a:ext cx="504056" cy="46543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824346" y="1860005"/>
            <a:ext cx="15841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</a:t>
            </a:r>
            <a:r>
              <a:rPr lang="nl-NL" sz="1600" dirty="0" err="1" smtClean="0"/>
              <a:t>Composite</a:t>
            </a:r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en-US" sz="1600" dirty="0"/>
          </a:p>
        </p:txBody>
      </p:sp>
      <p:sp>
        <p:nvSpPr>
          <p:cNvPr id="10" name="Flowchart: Direct Access Storage 9"/>
          <p:cNvSpPr/>
          <p:nvPr/>
        </p:nvSpPr>
        <p:spPr>
          <a:xfrm>
            <a:off x="4680330" y="2508077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ular Callout 10"/>
          <p:cNvSpPr/>
          <p:nvPr/>
        </p:nvSpPr>
        <p:spPr>
          <a:xfrm>
            <a:off x="1511978" y="2333699"/>
            <a:ext cx="1823991" cy="436240"/>
          </a:xfrm>
          <a:prstGeom prst="wedgeRectCallout">
            <a:avLst>
              <a:gd name="adj1" fmla="val 9496"/>
              <a:gd name="adj2" fmla="val 15608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SendInArtistProposal</a:t>
            </a:r>
            <a:endParaRPr lang="en-US" sz="1200" dirty="0"/>
          </a:p>
        </p:txBody>
      </p:sp>
      <p:sp>
        <p:nvSpPr>
          <p:cNvPr id="12" name="Rectangular Callout 11"/>
          <p:cNvSpPr/>
          <p:nvPr/>
        </p:nvSpPr>
        <p:spPr>
          <a:xfrm>
            <a:off x="5634693" y="1423765"/>
            <a:ext cx="1823991" cy="436240"/>
          </a:xfrm>
          <a:prstGeom prst="wedgeRectCallout">
            <a:avLst>
              <a:gd name="adj1" fmla="val -18324"/>
              <a:gd name="adj2" fmla="val 9152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EvaluateArtistProposal</a:t>
            </a:r>
            <a:endParaRPr lang="en-US" sz="1200" dirty="0"/>
          </a:p>
        </p:txBody>
      </p:sp>
      <p:cxnSp>
        <p:nvCxnSpPr>
          <p:cNvPr id="13" name="Elbow Connector 12"/>
          <p:cNvCxnSpPr>
            <a:stCxn id="6" idx="1"/>
            <a:endCxn id="10" idx="1"/>
          </p:cNvCxnSpPr>
          <p:nvPr/>
        </p:nvCxnSpPr>
        <p:spPr>
          <a:xfrm rot="16200000" flipV="1">
            <a:off x="4342730" y="3025697"/>
            <a:ext cx="1227156" cy="551956"/>
          </a:xfrm>
          <a:prstGeom prst="bentConnector4">
            <a:avLst>
              <a:gd name="adj1" fmla="val 22470"/>
              <a:gd name="adj2" fmla="val 1457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444527" y="4653136"/>
            <a:ext cx="15841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</a:t>
            </a:r>
            <a:r>
              <a:rPr lang="nl-NL" sz="1600" dirty="0" err="1" smtClean="0"/>
              <a:t>Composite</a:t>
            </a:r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en-US" sz="1600" dirty="0"/>
          </a:p>
        </p:txBody>
      </p:sp>
      <p:sp>
        <p:nvSpPr>
          <p:cNvPr id="15" name="Flowchart: Direct Access Storage 14"/>
          <p:cNvSpPr/>
          <p:nvPr/>
        </p:nvSpPr>
        <p:spPr>
          <a:xfrm>
            <a:off x="6300511" y="5502051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ular Callout 15"/>
          <p:cNvSpPr/>
          <p:nvPr/>
        </p:nvSpPr>
        <p:spPr>
          <a:xfrm>
            <a:off x="4617501" y="6205424"/>
            <a:ext cx="1823991" cy="436240"/>
          </a:xfrm>
          <a:prstGeom prst="wedgeRectCallout">
            <a:avLst>
              <a:gd name="adj1" fmla="val 67754"/>
              <a:gd name="adj2" fmla="val -700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JudgeArtistProposal</a:t>
            </a:r>
            <a:endParaRPr lang="en-US" sz="1200" dirty="0"/>
          </a:p>
        </p:txBody>
      </p:sp>
      <p:cxnSp>
        <p:nvCxnSpPr>
          <p:cNvPr id="17" name="Elbow Connector 16"/>
          <p:cNvCxnSpPr>
            <a:endCxn id="15" idx="1"/>
          </p:cNvCxnSpPr>
          <p:nvPr/>
        </p:nvCxnSpPr>
        <p:spPr>
          <a:xfrm>
            <a:off x="5808350" y="4692160"/>
            <a:ext cx="492161" cy="98991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92026" y="3915253"/>
            <a:ext cx="648072" cy="35165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4">
                    <a:lumMod val="75000"/>
                  </a:schemeClr>
                </a:solidFill>
              </a:rPr>
              <a:t>Pipe</a:t>
            </a:r>
          </a:p>
          <a:p>
            <a:pPr algn="ctr"/>
            <a:r>
              <a:rPr lang="nl-NL" sz="1200" dirty="0" smtClean="0">
                <a:solidFill>
                  <a:schemeClr val="accent4">
                    <a:lumMod val="75000"/>
                  </a:schemeClr>
                </a:solidFill>
              </a:rPr>
              <a:t>line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9" name="Elbow Connector 18"/>
          <p:cNvCxnSpPr>
            <a:endCxn id="18" idx="1"/>
          </p:cNvCxnSpPr>
          <p:nvPr/>
        </p:nvCxnSpPr>
        <p:spPr>
          <a:xfrm>
            <a:off x="2567990" y="3953879"/>
            <a:ext cx="324036" cy="137202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3"/>
            <a:endCxn id="7" idx="1"/>
          </p:cNvCxnSpPr>
          <p:nvPr/>
        </p:nvCxnSpPr>
        <p:spPr>
          <a:xfrm flipV="1">
            <a:off x="3540098" y="4025887"/>
            <a:ext cx="324036" cy="65194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112378" y="2760105"/>
            <a:ext cx="432048" cy="3876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B</a:t>
            </a:r>
            <a:endParaRPr lang="en-US" sz="1600" dirty="0"/>
          </a:p>
        </p:txBody>
      </p:sp>
      <p:sp>
        <p:nvSpPr>
          <p:cNvPr id="22" name="Rounded Rectangle 21"/>
          <p:cNvSpPr/>
          <p:nvPr/>
        </p:nvSpPr>
        <p:spPr>
          <a:xfrm>
            <a:off x="5808667" y="2571701"/>
            <a:ext cx="432048" cy="3876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BR</a:t>
            </a:r>
            <a:endParaRPr lang="en-US" sz="1200" dirty="0"/>
          </a:p>
        </p:txBody>
      </p:sp>
      <p:sp>
        <p:nvSpPr>
          <p:cNvPr id="23" name="Flowchart: Direct Access Storage 22"/>
          <p:cNvSpPr/>
          <p:nvPr/>
        </p:nvSpPr>
        <p:spPr>
          <a:xfrm>
            <a:off x="6336514" y="2571701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4" name="Elbow Connector 23"/>
          <p:cNvCxnSpPr>
            <a:stCxn id="23" idx="4"/>
          </p:cNvCxnSpPr>
          <p:nvPr/>
        </p:nvCxnSpPr>
        <p:spPr>
          <a:xfrm flipH="1">
            <a:off x="5544426" y="2751721"/>
            <a:ext cx="1080120" cy="1382178"/>
          </a:xfrm>
          <a:prstGeom prst="bentConnector4">
            <a:avLst>
              <a:gd name="adj1" fmla="val -21164"/>
              <a:gd name="adj2" fmla="val 657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6720345" y="5633628"/>
            <a:ext cx="432048" cy="3876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B</a:t>
            </a:r>
            <a:endParaRPr lang="en-US" sz="1600" dirty="0"/>
          </a:p>
        </p:txBody>
      </p:sp>
      <p:sp>
        <p:nvSpPr>
          <p:cNvPr id="26" name="Rounded Rectangle 25"/>
          <p:cNvSpPr/>
          <p:nvPr/>
        </p:nvSpPr>
        <p:spPr>
          <a:xfrm>
            <a:off x="7416634" y="5445224"/>
            <a:ext cx="432048" cy="38766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T</a:t>
            </a:r>
            <a:endParaRPr lang="en-US" sz="1200" dirty="0"/>
          </a:p>
        </p:txBody>
      </p:sp>
      <p:sp>
        <p:nvSpPr>
          <p:cNvPr id="27" name="Flowchart: Direct Access Storage 26"/>
          <p:cNvSpPr/>
          <p:nvPr/>
        </p:nvSpPr>
        <p:spPr>
          <a:xfrm>
            <a:off x="7920690" y="5506664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8" name="Elbow Connector 27"/>
          <p:cNvCxnSpPr>
            <a:stCxn id="27" idx="4"/>
            <a:endCxn id="6" idx="4"/>
          </p:cNvCxnSpPr>
          <p:nvPr/>
        </p:nvCxnSpPr>
        <p:spPr>
          <a:xfrm flipH="1" flipV="1">
            <a:off x="5808350" y="4491317"/>
            <a:ext cx="2400372" cy="1195367"/>
          </a:xfrm>
          <a:prstGeom prst="bentConnector3">
            <a:avLst>
              <a:gd name="adj1" fmla="val -952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55576" y="2931741"/>
            <a:ext cx="1524382" cy="914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07504" y="2571701"/>
            <a:ext cx="10801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REST</a:t>
            </a:r>
            <a:endParaRPr lang="en-US" sz="1600" dirty="0"/>
          </a:p>
        </p:txBody>
      </p:sp>
      <p:sp>
        <p:nvSpPr>
          <p:cNvPr id="31" name="Cube 30"/>
          <p:cNvSpPr/>
          <p:nvPr/>
        </p:nvSpPr>
        <p:spPr>
          <a:xfrm>
            <a:off x="2306961" y="3671350"/>
            <a:ext cx="234026" cy="4930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648585" y="3233799"/>
            <a:ext cx="1080120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dirty="0" smtClean="0"/>
              <a:t>Artist</a:t>
            </a:r>
          </a:p>
          <a:p>
            <a:r>
              <a:rPr lang="nl-NL" sz="1100" dirty="0" smtClean="0"/>
              <a:t>Event</a:t>
            </a:r>
          </a:p>
          <a:p>
            <a:r>
              <a:rPr lang="nl-NL" sz="1100" dirty="0" smtClean="0"/>
              <a:t>#</a:t>
            </a:r>
            <a:r>
              <a:rPr lang="nl-NL" sz="1100" dirty="0" err="1" smtClean="0"/>
              <a:t>votes</a:t>
            </a:r>
            <a:endParaRPr lang="nl-NL" sz="1100" dirty="0" smtClean="0"/>
          </a:p>
          <a:p>
            <a:r>
              <a:rPr lang="nl-NL" sz="1100" dirty="0" err="1" smtClean="0"/>
              <a:t>motivation</a:t>
            </a:r>
            <a:endParaRPr lang="en-US" sz="1100" dirty="0"/>
          </a:p>
        </p:txBody>
      </p:sp>
      <p:sp>
        <p:nvSpPr>
          <p:cNvPr id="40" name="Rounded Rectangle 39"/>
          <p:cNvSpPr/>
          <p:nvPr/>
        </p:nvSpPr>
        <p:spPr>
          <a:xfrm>
            <a:off x="3023442" y="2937866"/>
            <a:ext cx="1357348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Initiated</a:t>
            </a:r>
            <a:endParaRPr lang="en-US" sz="1600" dirty="0"/>
          </a:p>
        </p:txBody>
      </p:sp>
      <p:sp>
        <p:nvSpPr>
          <p:cNvPr id="41" name="Rounded Rectangle 40"/>
          <p:cNvSpPr/>
          <p:nvPr/>
        </p:nvSpPr>
        <p:spPr>
          <a:xfrm>
            <a:off x="7257799" y="1902543"/>
            <a:ext cx="1357348" cy="42200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Duplicate</a:t>
            </a:r>
            <a:r>
              <a:rPr lang="nl-NL" sz="1400" dirty="0" smtClean="0"/>
              <a:t> of </a:t>
            </a:r>
            <a:r>
              <a:rPr lang="nl-NL" sz="1400" dirty="0" err="1" smtClean="0"/>
              <a:t>approved</a:t>
            </a:r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>
          <a:xfrm>
            <a:off x="7251116" y="2885450"/>
            <a:ext cx="1357348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Invalid</a:t>
            </a:r>
            <a:endParaRPr lang="en-US" sz="1600" dirty="0"/>
          </a:p>
        </p:txBody>
      </p:sp>
      <p:sp>
        <p:nvSpPr>
          <p:cNvPr id="43" name="Rounded Rectangle 42"/>
          <p:cNvSpPr/>
          <p:nvPr/>
        </p:nvSpPr>
        <p:spPr>
          <a:xfrm>
            <a:off x="6579887" y="3209263"/>
            <a:ext cx="2011927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Under </a:t>
            </a:r>
            <a:r>
              <a:rPr lang="nl-NL" sz="1400" dirty="0" err="1"/>
              <a:t>Consideration</a:t>
            </a:r>
            <a:endParaRPr lang="en-US" sz="1400" dirty="0"/>
          </a:p>
        </p:txBody>
      </p:sp>
      <p:sp>
        <p:nvSpPr>
          <p:cNvPr id="44" name="Rounded Rectangle 43"/>
          <p:cNvSpPr/>
          <p:nvPr/>
        </p:nvSpPr>
        <p:spPr>
          <a:xfrm>
            <a:off x="7321377" y="6037732"/>
            <a:ext cx="1558030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Rejected</a:t>
            </a:r>
            <a:endParaRPr lang="en-US" sz="1600" dirty="0"/>
          </a:p>
        </p:txBody>
      </p:sp>
      <p:sp>
        <p:nvSpPr>
          <p:cNvPr id="45" name="Rounded Rectangle 44"/>
          <p:cNvSpPr/>
          <p:nvPr/>
        </p:nvSpPr>
        <p:spPr>
          <a:xfrm>
            <a:off x="7321377" y="6362369"/>
            <a:ext cx="1558030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Approved</a:t>
            </a:r>
            <a:endParaRPr lang="en-US" sz="1600" dirty="0"/>
          </a:p>
        </p:txBody>
      </p:sp>
      <p:sp>
        <p:nvSpPr>
          <p:cNvPr id="46" name="Rounded Rectangle 45"/>
          <p:cNvSpPr/>
          <p:nvPr/>
        </p:nvSpPr>
        <p:spPr>
          <a:xfrm>
            <a:off x="4172148" y="1756670"/>
            <a:ext cx="1357348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dk1"/>
                </a:solidFill>
              </a:rPr>
              <a:t>In </a:t>
            </a:r>
            <a:r>
              <a:rPr lang="nl-NL" sz="1600" dirty="0" err="1">
                <a:solidFill>
                  <a:schemeClr val="dk1"/>
                </a:solidFill>
              </a:rPr>
              <a:t>Process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236296" y="2358923"/>
            <a:ext cx="1357348" cy="4220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Duplicate</a:t>
            </a:r>
            <a:r>
              <a:rPr lang="nl-NL" sz="1400" dirty="0" smtClean="0"/>
              <a:t> of </a:t>
            </a:r>
          </a:p>
          <a:p>
            <a:pPr algn="ctr"/>
            <a:r>
              <a:rPr lang="nl-NL" sz="1400" dirty="0" smtClean="0"/>
              <a:t>in </a:t>
            </a:r>
            <a:r>
              <a:rPr lang="nl-NL" sz="1400" dirty="0" err="1" smtClean="0"/>
              <a:t>process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711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Implementation</a:t>
            </a:r>
            <a:r>
              <a:rPr lang="nl-NL" dirty="0" smtClean="0"/>
              <a:t> of Artist </a:t>
            </a:r>
            <a:r>
              <a:rPr lang="nl-NL" dirty="0" err="1" smtClean="0"/>
              <a:t>Proposal</a:t>
            </a:r>
            <a:r>
              <a:rPr lang="nl-NL" dirty="0" smtClean="0"/>
              <a:t> Management flow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2423974" y="3125787"/>
            <a:ext cx="15841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Service Bus</a:t>
            </a:r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en-US" sz="1600" dirty="0"/>
          </a:p>
        </p:txBody>
      </p:sp>
      <p:sp>
        <p:nvSpPr>
          <p:cNvPr id="6" name="Flowchart: Magnetic Disk 5"/>
          <p:cNvSpPr/>
          <p:nvPr/>
        </p:nvSpPr>
        <p:spPr>
          <a:xfrm>
            <a:off x="4656222" y="3915253"/>
            <a:ext cx="1152128" cy="1152128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7" name="Flowchart: Direct Access Storage 6"/>
          <p:cNvSpPr/>
          <p:nvPr/>
        </p:nvSpPr>
        <p:spPr>
          <a:xfrm>
            <a:off x="3864134" y="3845867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8" name="Elbow Connector 7"/>
          <p:cNvCxnSpPr>
            <a:stCxn id="7" idx="4"/>
            <a:endCxn id="6" idx="2"/>
          </p:cNvCxnSpPr>
          <p:nvPr/>
        </p:nvCxnSpPr>
        <p:spPr>
          <a:xfrm>
            <a:off x="4152166" y="4025887"/>
            <a:ext cx="504056" cy="465430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4824346" y="1860005"/>
            <a:ext cx="15841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</a:t>
            </a:r>
            <a:r>
              <a:rPr lang="nl-NL" sz="1600" dirty="0" err="1" smtClean="0"/>
              <a:t>Composite</a:t>
            </a:r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en-US" sz="1600" dirty="0"/>
          </a:p>
        </p:txBody>
      </p:sp>
      <p:sp>
        <p:nvSpPr>
          <p:cNvPr id="10" name="Flowchart: Direct Access Storage 9"/>
          <p:cNvSpPr/>
          <p:nvPr/>
        </p:nvSpPr>
        <p:spPr>
          <a:xfrm>
            <a:off x="4680330" y="2508077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1" name="Rectangular Callout 10"/>
          <p:cNvSpPr/>
          <p:nvPr/>
        </p:nvSpPr>
        <p:spPr>
          <a:xfrm>
            <a:off x="1511978" y="2333699"/>
            <a:ext cx="1823991" cy="436240"/>
          </a:xfrm>
          <a:prstGeom prst="wedgeRectCallout">
            <a:avLst>
              <a:gd name="adj1" fmla="val 9496"/>
              <a:gd name="adj2" fmla="val 15608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SendInArtistProposal</a:t>
            </a:r>
            <a:endParaRPr lang="en-US" sz="1200" dirty="0"/>
          </a:p>
        </p:txBody>
      </p:sp>
      <p:sp>
        <p:nvSpPr>
          <p:cNvPr id="12" name="Rectangular Callout 11"/>
          <p:cNvSpPr/>
          <p:nvPr/>
        </p:nvSpPr>
        <p:spPr>
          <a:xfrm>
            <a:off x="5634693" y="1423765"/>
            <a:ext cx="1823991" cy="436240"/>
          </a:xfrm>
          <a:prstGeom prst="wedgeRectCallout">
            <a:avLst>
              <a:gd name="adj1" fmla="val -18324"/>
              <a:gd name="adj2" fmla="val 9152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EvaluateArtistProposal</a:t>
            </a:r>
            <a:endParaRPr lang="en-US" sz="1200" dirty="0"/>
          </a:p>
        </p:txBody>
      </p:sp>
      <p:cxnSp>
        <p:nvCxnSpPr>
          <p:cNvPr id="13" name="Elbow Connector 12"/>
          <p:cNvCxnSpPr>
            <a:stCxn id="6" idx="1"/>
            <a:endCxn id="10" idx="1"/>
          </p:cNvCxnSpPr>
          <p:nvPr/>
        </p:nvCxnSpPr>
        <p:spPr>
          <a:xfrm rot="16200000" flipV="1">
            <a:off x="4342730" y="3025697"/>
            <a:ext cx="1227156" cy="551956"/>
          </a:xfrm>
          <a:prstGeom prst="bentConnector4">
            <a:avLst>
              <a:gd name="adj1" fmla="val 22470"/>
              <a:gd name="adj2" fmla="val 14578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6444527" y="4653136"/>
            <a:ext cx="15841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SOA </a:t>
            </a:r>
            <a:r>
              <a:rPr lang="nl-NL" sz="1600" dirty="0" err="1" smtClean="0"/>
              <a:t>Composite</a:t>
            </a:r>
            <a:endParaRPr lang="nl-NL" sz="1600" dirty="0" smtClean="0"/>
          </a:p>
          <a:p>
            <a:pPr algn="ctr"/>
            <a:endParaRPr lang="nl-NL" sz="1600" dirty="0"/>
          </a:p>
          <a:p>
            <a:pPr algn="ctr"/>
            <a:endParaRPr lang="nl-NL" sz="1600" dirty="0" smtClean="0"/>
          </a:p>
          <a:p>
            <a:pPr algn="ctr"/>
            <a:endParaRPr lang="en-US" sz="1600" dirty="0"/>
          </a:p>
        </p:txBody>
      </p:sp>
      <p:sp>
        <p:nvSpPr>
          <p:cNvPr id="15" name="Flowchart: Direct Access Storage 14"/>
          <p:cNvSpPr/>
          <p:nvPr/>
        </p:nvSpPr>
        <p:spPr>
          <a:xfrm>
            <a:off x="6300511" y="5502051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16" name="Rectangular Callout 15"/>
          <p:cNvSpPr/>
          <p:nvPr/>
        </p:nvSpPr>
        <p:spPr>
          <a:xfrm>
            <a:off x="4617501" y="6205424"/>
            <a:ext cx="1823991" cy="436240"/>
          </a:xfrm>
          <a:prstGeom prst="wedgeRectCallout">
            <a:avLst>
              <a:gd name="adj1" fmla="val 67754"/>
              <a:gd name="adj2" fmla="val -7001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err="1" smtClean="0"/>
              <a:t>JudgeArtistProposal</a:t>
            </a:r>
            <a:endParaRPr lang="en-US" sz="1200" dirty="0"/>
          </a:p>
        </p:txBody>
      </p:sp>
      <p:cxnSp>
        <p:nvCxnSpPr>
          <p:cNvPr id="17" name="Elbow Connector 16"/>
          <p:cNvCxnSpPr>
            <a:endCxn id="15" idx="1"/>
          </p:cNvCxnSpPr>
          <p:nvPr/>
        </p:nvCxnSpPr>
        <p:spPr>
          <a:xfrm>
            <a:off x="5808350" y="4692160"/>
            <a:ext cx="492161" cy="989911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/>
          <p:cNvSpPr/>
          <p:nvPr/>
        </p:nvSpPr>
        <p:spPr>
          <a:xfrm>
            <a:off x="2892026" y="3915253"/>
            <a:ext cx="648072" cy="35165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>
                <a:solidFill>
                  <a:schemeClr val="accent4">
                    <a:lumMod val="75000"/>
                  </a:schemeClr>
                </a:solidFill>
              </a:rPr>
              <a:t>Pipe</a:t>
            </a:r>
          </a:p>
          <a:p>
            <a:pPr algn="ctr"/>
            <a:r>
              <a:rPr lang="nl-NL" sz="1200" dirty="0" smtClean="0">
                <a:solidFill>
                  <a:schemeClr val="accent4">
                    <a:lumMod val="75000"/>
                  </a:schemeClr>
                </a:solidFill>
              </a:rPr>
              <a:t>line</a:t>
            </a:r>
            <a:endParaRPr lang="en-US" sz="1200" dirty="0">
              <a:solidFill>
                <a:schemeClr val="accent4">
                  <a:lumMod val="75000"/>
                </a:schemeClr>
              </a:solidFill>
            </a:endParaRPr>
          </a:p>
        </p:txBody>
      </p:sp>
      <p:cxnSp>
        <p:nvCxnSpPr>
          <p:cNvPr id="19" name="Elbow Connector 18"/>
          <p:cNvCxnSpPr>
            <a:endCxn id="18" idx="1"/>
          </p:cNvCxnSpPr>
          <p:nvPr/>
        </p:nvCxnSpPr>
        <p:spPr>
          <a:xfrm>
            <a:off x="2567990" y="3953879"/>
            <a:ext cx="324036" cy="137202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8" idx="3"/>
            <a:endCxn id="7" idx="1"/>
          </p:cNvCxnSpPr>
          <p:nvPr/>
        </p:nvCxnSpPr>
        <p:spPr>
          <a:xfrm flipV="1">
            <a:off x="3540098" y="4025887"/>
            <a:ext cx="324036" cy="65194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5112378" y="2760105"/>
            <a:ext cx="432048" cy="3876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B</a:t>
            </a:r>
            <a:endParaRPr lang="en-US" sz="1600" dirty="0"/>
          </a:p>
        </p:txBody>
      </p:sp>
      <p:sp>
        <p:nvSpPr>
          <p:cNvPr id="22" name="Rounded Rectangle 21"/>
          <p:cNvSpPr/>
          <p:nvPr/>
        </p:nvSpPr>
        <p:spPr>
          <a:xfrm>
            <a:off x="5808667" y="2571701"/>
            <a:ext cx="432048" cy="3876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BR</a:t>
            </a:r>
            <a:endParaRPr lang="en-US" sz="1200" dirty="0"/>
          </a:p>
        </p:txBody>
      </p:sp>
      <p:sp>
        <p:nvSpPr>
          <p:cNvPr id="23" name="Flowchart: Direct Access Storage 22"/>
          <p:cNvSpPr/>
          <p:nvPr/>
        </p:nvSpPr>
        <p:spPr>
          <a:xfrm>
            <a:off x="6336514" y="2571701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4" name="Elbow Connector 23"/>
          <p:cNvCxnSpPr>
            <a:stCxn id="23" idx="4"/>
          </p:cNvCxnSpPr>
          <p:nvPr/>
        </p:nvCxnSpPr>
        <p:spPr>
          <a:xfrm flipH="1">
            <a:off x="5544426" y="2751721"/>
            <a:ext cx="1080120" cy="1382178"/>
          </a:xfrm>
          <a:prstGeom prst="bentConnector4">
            <a:avLst>
              <a:gd name="adj1" fmla="val -21164"/>
              <a:gd name="adj2" fmla="val 657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6720345" y="5633628"/>
            <a:ext cx="432048" cy="3876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B</a:t>
            </a:r>
            <a:endParaRPr lang="en-US" sz="1600" dirty="0"/>
          </a:p>
        </p:txBody>
      </p:sp>
      <p:sp>
        <p:nvSpPr>
          <p:cNvPr id="26" name="Rounded Rectangle 25"/>
          <p:cNvSpPr/>
          <p:nvPr/>
        </p:nvSpPr>
        <p:spPr>
          <a:xfrm>
            <a:off x="7416634" y="5445224"/>
            <a:ext cx="432048" cy="38766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T</a:t>
            </a:r>
            <a:endParaRPr lang="en-US" sz="1200" dirty="0"/>
          </a:p>
        </p:txBody>
      </p:sp>
      <p:sp>
        <p:nvSpPr>
          <p:cNvPr id="27" name="Flowchart: Direct Access Storage 26"/>
          <p:cNvSpPr/>
          <p:nvPr/>
        </p:nvSpPr>
        <p:spPr>
          <a:xfrm>
            <a:off x="7920690" y="5506664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cxnSp>
        <p:nvCxnSpPr>
          <p:cNvPr id="28" name="Elbow Connector 27"/>
          <p:cNvCxnSpPr>
            <a:stCxn id="27" idx="4"/>
            <a:endCxn id="6" idx="4"/>
          </p:cNvCxnSpPr>
          <p:nvPr/>
        </p:nvCxnSpPr>
        <p:spPr>
          <a:xfrm flipH="1" flipV="1">
            <a:off x="5808350" y="4491317"/>
            <a:ext cx="2400372" cy="1195367"/>
          </a:xfrm>
          <a:prstGeom prst="bentConnector3">
            <a:avLst>
              <a:gd name="adj1" fmla="val -9524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755576" y="2931741"/>
            <a:ext cx="1524382" cy="914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107504" y="2571701"/>
            <a:ext cx="10801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REST</a:t>
            </a:r>
            <a:endParaRPr lang="en-US" sz="1600" dirty="0"/>
          </a:p>
        </p:txBody>
      </p:sp>
      <p:sp>
        <p:nvSpPr>
          <p:cNvPr id="31" name="Cube 30"/>
          <p:cNvSpPr/>
          <p:nvPr/>
        </p:nvSpPr>
        <p:spPr>
          <a:xfrm>
            <a:off x="2306961" y="3671350"/>
            <a:ext cx="234026" cy="4930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sp>
        <p:nvSpPr>
          <p:cNvPr id="39" name="Rectangle 38"/>
          <p:cNvSpPr/>
          <p:nvPr/>
        </p:nvSpPr>
        <p:spPr>
          <a:xfrm>
            <a:off x="648585" y="3233799"/>
            <a:ext cx="1080120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dirty="0" smtClean="0"/>
              <a:t>Artist</a:t>
            </a:r>
          </a:p>
          <a:p>
            <a:r>
              <a:rPr lang="nl-NL" sz="1100" dirty="0" smtClean="0"/>
              <a:t>Event</a:t>
            </a:r>
          </a:p>
          <a:p>
            <a:r>
              <a:rPr lang="nl-NL" sz="1100" dirty="0" smtClean="0"/>
              <a:t>#</a:t>
            </a:r>
            <a:r>
              <a:rPr lang="nl-NL" sz="1100" dirty="0" err="1" smtClean="0"/>
              <a:t>votes</a:t>
            </a:r>
            <a:endParaRPr lang="nl-NL" sz="1100" dirty="0" smtClean="0"/>
          </a:p>
          <a:p>
            <a:r>
              <a:rPr lang="nl-NL" sz="1100" dirty="0" err="1" smtClean="0"/>
              <a:t>motivation</a:t>
            </a:r>
            <a:endParaRPr lang="en-US" sz="1100" dirty="0"/>
          </a:p>
        </p:txBody>
      </p:sp>
      <p:sp>
        <p:nvSpPr>
          <p:cNvPr id="40" name="Rounded Rectangle 39"/>
          <p:cNvSpPr/>
          <p:nvPr/>
        </p:nvSpPr>
        <p:spPr>
          <a:xfrm>
            <a:off x="3023442" y="2937866"/>
            <a:ext cx="1357348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Initiated</a:t>
            </a:r>
            <a:endParaRPr lang="en-US" sz="1600" dirty="0"/>
          </a:p>
        </p:txBody>
      </p:sp>
      <p:sp>
        <p:nvSpPr>
          <p:cNvPr id="41" name="Rounded Rectangle 40"/>
          <p:cNvSpPr/>
          <p:nvPr/>
        </p:nvSpPr>
        <p:spPr>
          <a:xfrm>
            <a:off x="7257799" y="1902543"/>
            <a:ext cx="1357348" cy="42200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Duplicate</a:t>
            </a:r>
            <a:r>
              <a:rPr lang="nl-NL" sz="1400" dirty="0" smtClean="0"/>
              <a:t> of </a:t>
            </a:r>
            <a:r>
              <a:rPr lang="nl-NL" sz="1400" dirty="0" err="1" smtClean="0"/>
              <a:t>approved</a:t>
            </a:r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>
          <a:xfrm>
            <a:off x="7251116" y="2885450"/>
            <a:ext cx="1357348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Invalid</a:t>
            </a:r>
            <a:endParaRPr lang="en-US" sz="1600" dirty="0"/>
          </a:p>
        </p:txBody>
      </p:sp>
      <p:sp>
        <p:nvSpPr>
          <p:cNvPr id="43" name="Rounded Rectangle 42"/>
          <p:cNvSpPr/>
          <p:nvPr/>
        </p:nvSpPr>
        <p:spPr>
          <a:xfrm>
            <a:off x="6579887" y="3209263"/>
            <a:ext cx="2011927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Under </a:t>
            </a:r>
            <a:r>
              <a:rPr lang="nl-NL" sz="1400" dirty="0" err="1"/>
              <a:t>Consideration</a:t>
            </a:r>
            <a:endParaRPr lang="en-US" sz="1400" dirty="0"/>
          </a:p>
        </p:txBody>
      </p:sp>
      <p:sp>
        <p:nvSpPr>
          <p:cNvPr id="44" name="Rounded Rectangle 43"/>
          <p:cNvSpPr/>
          <p:nvPr/>
        </p:nvSpPr>
        <p:spPr>
          <a:xfrm>
            <a:off x="7321377" y="6037732"/>
            <a:ext cx="1558030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Rejected</a:t>
            </a:r>
            <a:endParaRPr lang="en-US" sz="1600" dirty="0"/>
          </a:p>
        </p:txBody>
      </p:sp>
      <p:sp>
        <p:nvSpPr>
          <p:cNvPr id="45" name="Rounded Rectangle 44"/>
          <p:cNvSpPr/>
          <p:nvPr/>
        </p:nvSpPr>
        <p:spPr>
          <a:xfrm>
            <a:off x="7321377" y="6362369"/>
            <a:ext cx="1558030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Approved</a:t>
            </a:r>
            <a:endParaRPr lang="en-US" sz="1600" dirty="0"/>
          </a:p>
        </p:txBody>
      </p:sp>
      <p:sp>
        <p:nvSpPr>
          <p:cNvPr id="46" name="Rounded Rectangle 45"/>
          <p:cNvSpPr/>
          <p:nvPr/>
        </p:nvSpPr>
        <p:spPr>
          <a:xfrm>
            <a:off x="4172148" y="1756670"/>
            <a:ext cx="1357348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dk1"/>
                </a:solidFill>
              </a:rPr>
              <a:t>In </a:t>
            </a:r>
            <a:r>
              <a:rPr lang="nl-NL" sz="1600" dirty="0" err="1">
                <a:solidFill>
                  <a:schemeClr val="dk1"/>
                </a:solidFill>
              </a:rPr>
              <a:t>Process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47" name="Rounded Rectangle 46"/>
          <p:cNvSpPr/>
          <p:nvPr/>
        </p:nvSpPr>
        <p:spPr>
          <a:xfrm>
            <a:off x="7236296" y="2358923"/>
            <a:ext cx="1357348" cy="4220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Duplicate</a:t>
            </a:r>
            <a:r>
              <a:rPr lang="nl-NL" sz="1400" dirty="0" smtClean="0"/>
              <a:t> of </a:t>
            </a:r>
          </a:p>
          <a:p>
            <a:pPr algn="ctr"/>
            <a:r>
              <a:rPr lang="nl-NL" sz="1400" dirty="0" smtClean="0"/>
              <a:t>in </a:t>
            </a:r>
            <a:r>
              <a:rPr lang="nl-NL" sz="1400" dirty="0" err="1" smtClean="0"/>
              <a:t>process</a:t>
            </a:r>
            <a:endParaRPr lang="en-US" sz="1400" dirty="0"/>
          </a:p>
        </p:txBody>
      </p:sp>
      <p:sp>
        <p:nvSpPr>
          <p:cNvPr id="48" name="Rectangular Callout 47"/>
          <p:cNvSpPr/>
          <p:nvPr/>
        </p:nvSpPr>
        <p:spPr>
          <a:xfrm>
            <a:off x="454040" y="4709963"/>
            <a:ext cx="1018916" cy="865404"/>
          </a:xfrm>
          <a:prstGeom prst="wedgeRectCallout">
            <a:avLst>
              <a:gd name="adj1" fmla="val 140372"/>
              <a:gd name="adj2" fmla="val -129563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dirty="0" smtClean="0"/>
              <a:t>Event</a:t>
            </a:r>
          </a:p>
          <a:p>
            <a:r>
              <a:rPr lang="nl-NL" sz="1400" dirty="0" smtClean="0"/>
              <a:t>Artist</a:t>
            </a:r>
          </a:p>
          <a:p>
            <a:r>
              <a:rPr lang="nl-NL" sz="1400" dirty="0" err="1" smtClean="0"/>
              <a:t>Number</a:t>
            </a:r>
            <a:r>
              <a:rPr lang="nl-NL" sz="1400" dirty="0" smtClean="0"/>
              <a:t> of </a:t>
            </a:r>
            <a:r>
              <a:rPr lang="nl-NL" sz="1400" dirty="0" err="1" smtClean="0"/>
              <a:t>Votes</a:t>
            </a:r>
            <a:endParaRPr lang="en-US" sz="1400" dirty="0"/>
          </a:p>
        </p:txBody>
      </p:sp>
      <p:sp>
        <p:nvSpPr>
          <p:cNvPr id="49" name="Rectangular Callout 48"/>
          <p:cNvSpPr/>
          <p:nvPr/>
        </p:nvSpPr>
        <p:spPr>
          <a:xfrm>
            <a:off x="3361874" y="4673639"/>
            <a:ext cx="1018916" cy="581228"/>
          </a:xfrm>
          <a:prstGeom prst="wedgeRectCallout">
            <a:avLst>
              <a:gd name="adj1" fmla="val -44929"/>
              <a:gd name="adj2" fmla="val -13319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b="1" dirty="0" err="1" smtClean="0"/>
              <a:t>Proposal</a:t>
            </a:r>
            <a:r>
              <a:rPr lang="nl-NL" sz="1400" b="1" dirty="0" smtClean="0"/>
              <a:t> </a:t>
            </a:r>
            <a:r>
              <a:rPr lang="nl-NL" sz="1400" b="1" dirty="0" err="1" smtClean="0"/>
              <a:t>Identifier</a:t>
            </a:r>
            <a:endParaRPr lang="en-US" sz="1400" b="1" dirty="0"/>
          </a:p>
        </p:txBody>
      </p:sp>
      <p:sp>
        <p:nvSpPr>
          <p:cNvPr id="50" name="Rectangular Callout 49"/>
          <p:cNvSpPr/>
          <p:nvPr/>
        </p:nvSpPr>
        <p:spPr>
          <a:xfrm>
            <a:off x="3473468" y="2168845"/>
            <a:ext cx="1018916" cy="581228"/>
          </a:xfrm>
          <a:prstGeom prst="wedgeRectCallout">
            <a:avLst>
              <a:gd name="adj1" fmla="val 65587"/>
              <a:gd name="adj2" fmla="val 40149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b="1" dirty="0" err="1" smtClean="0"/>
              <a:t>Proposal</a:t>
            </a:r>
            <a:r>
              <a:rPr lang="nl-NL" sz="1400" b="1" dirty="0" smtClean="0"/>
              <a:t> </a:t>
            </a:r>
            <a:r>
              <a:rPr lang="nl-NL" sz="1400" b="1" dirty="0" err="1" smtClean="0"/>
              <a:t>Identifier</a:t>
            </a:r>
            <a:endParaRPr lang="en-US" sz="1400" b="1" dirty="0"/>
          </a:p>
        </p:txBody>
      </p:sp>
      <p:sp>
        <p:nvSpPr>
          <p:cNvPr id="51" name="Rectangular Callout 50"/>
          <p:cNvSpPr/>
          <p:nvPr/>
        </p:nvSpPr>
        <p:spPr>
          <a:xfrm>
            <a:off x="4910559" y="5310622"/>
            <a:ext cx="1018916" cy="581228"/>
          </a:xfrm>
          <a:prstGeom prst="wedgeRectCallout">
            <a:avLst>
              <a:gd name="adj1" fmla="val 93008"/>
              <a:gd name="adj2" fmla="val 5188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b="1" dirty="0" err="1" smtClean="0"/>
              <a:t>Proposal</a:t>
            </a:r>
            <a:r>
              <a:rPr lang="nl-NL" sz="1400" b="1" dirty="0" smtClean="0"/>
              <a:t> </a:t>
            </a:r>
            <a:r>
              <a:rPr lang="nl-NL" sz="1400" b="1" dirty="0" err="1" smtClean="0"/>
              <a:t>Identifier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31542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1549" y="836712"/>
            <a:ext cx="4733363" cy="214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912" y="3933056"/>
            <a:ext cx="4102596" cy="11333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Flowchart: Magnetic Disk 5"/>
          <p:cNvSpPr/>
          <p:nvPr/>
        </p:nvSpPr>
        <p:spPr>
          <a:xfrm>
            <a:off x="4921996" y="3356992"/>
            <a:ext cx="1152128" cy="1152128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Elbow Connector 6"/>
          <p:cNvCxnSpPr>
            <a:stCxn id="6" idx="1"/>
            <a:endCxn id="4" idx="1"/>
          </p:cNvCxnSpPr>
          <p:nvPr/>
        </p:nvCxnSpPr>
        <p:spPr>
          <a:xfrm rot="16200000" flipV="1">
            <a:off x="4247096" y="2106027"/>
            <a:ext cx="1445418" cy="1056511"/>
          </a:xfrm>
          <a:prstGeom prst="bentConnector4">
            <a:avLst>
              <a:gd name="adj1" fmla="val 12818"/>
              <a:gd name="adj2" fmla="val 12163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Elbow Connector 7"/>
          <p:cNvCxnSpPr>
            <a:endCxn id="6" idx="2"/>
          </p:cNvCxnSpPr>
          <p:nvPr/>
        </p:nvCxnSpPr>
        <p:spPr>
          <a:xfrm flipV="1">
            <a:off x="4007352" y="3933056"/>
            <a:ext cx="914644" cy="658082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Elbow Connector 8"/>
          <p:cNvCxnSpPr>
            <a:stCxn id="6" idx="3"/>
          </p:cNvCxnSpPr>
          <p:nvPr/>
        </p:nvCxnSpPr>
        <p:spPr>
          <a:xfrm rot="5400000">
            <a:off x="4312448" y="4552648"/>
            <a:ext cx="1229141" cy="1142084"/>
          </a:xfrm>
          <a:prstGeom prst="bentConnector4">
            <a:avLst>
              <a:gd name="adj1" fmla="val 64417"/>
              <a:gd name="adj2" fmla="val 12001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4879170"/>
            <a:ext cx="4726239" cy="17181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648585" y="3233799"/>
            <a:ext cx="1080120" cy="79208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100" dirty="0" smtClean="0"/>
              <a:t>Artist</a:t>
            </a:r>
          </a:p>
          <a:p>
            <a:r>
              <a:rPr lang="nl-NL" sz="1100" dirty="0" smtClean="0"/>
              <a:t>Event</a:t>
            </a:r>
          </a:p>
          <a:p>
            <a:r>
              <a:rPr lang="nl-NL" sz="1100" dirty="0" smtClean="0"/>
              <a:t>#</a:t>
            </a:r>
            <a:r>
              <a:rPr lang="nl-NL" sz="1100" dirty="0" err="1" smtClean="0"/>
              <a:t>votes</a:t>
            </a:r>
            <a:endParaRPr lang="nl-NL" sz="1100" dirty="0" smtClean="0"/>
          </a:p>
          <a:p>
            <a:r>
              <a:rPr lang="nl-NL" sz="1100" dirty="0" err="1" smtClean="0"/>
              <a:t>motivation</a:t>
            </a:r>
            <a:endParaRPr lang="en-US" sz="1100" dirty="0"/>
          </a:p>
        </p:txBody>
      </p:sp>
      <p:sp>
        <p:nvSpPr>
          <p:cNvPr id="14" name="Rounded Rectangle 13"/>
          <p:cNvSpPr/>
          <p:nvPr/>
        </p:nvSpPr>
        <p:spPr>
          <a:xfrm>
            <a:off x="2618286" y="3725208"/>
            <a:ext cx="1357348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Initiated</a:t>
            </a:r>
            <a:endParaRPr lang="en-US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7554168" y="2766639"/>
            <a:ext cx="1357348" cy="42200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Duplicate</a:t>
            </a:r>
            <a:r>
              <a:rPr lang="nl-NL" sz="1400" dirty="0" smtClean="0"/>
              <a:t> of </a:t>
            </a:r>
            <a:r>
              <a:rPr lang="nl-NL" sz="1400" dirty="0" err="1" smtClean="0"/>
              <a:t>approved</a:t>
            </a:r>
            <a:endParaRPr 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7547485" y="3749546"/>
            <a:ext cx="1357348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Invalid</a:t>
            </a:r>
            <a:endParaRPr lang="en-US" sz="1600" dirty="0"/>
          </a:p>
        </p:txBody>
      </p:sp>
      <p:sp>
        <p:nvSpPr>
          <p:cNvPr id="17" name="Rounded Rectangle 16"/>
          <p:cNvSpPr/>
          <p:nvPr/>
        </p:nvSpPr>
        <p:spPr>
          <a:xfrm>
            <a:off x="6876256" y="4073359"/>
            <a:ext cx="2011927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Under </a:t>
            </a:r>
            <a:r>
              <a:rPr lang="nl-NL" sz="1400" dirty="0" err="1"/>
              <a:t>Consideration</a:t>
            </a:r>
            <a:endParaRPr 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7321377" y="6037732"/>
            <a:ext cx="1558030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Rejected</a:t>
            </a:r>
            <a:endParaRPr lang="en-US" sz="1600" dirty="0"/>
          </a:p>
        </p:txBody>
      </p:sp>
      <p:sp>
        <p:nvSpPr>
          <p:cNvPr id="19" name="Rounded Rectangle 18"/>
          <p:cNvSpPr/>
          <p:nvPr/>
        </p:nvSpPr>
        <p:spPr>
          <a:xfrm>
            <a:off x="7321377" y="6362369"/>
            <a:ext cx="1558030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Approved</a:t>
            </a:r>
            <a:endParaRPr lang="en-US" sz="1600" dirty="0"/>
          </a:p>
        </p:txBody>
      </p:sp>
      <p:sp>
        <p:nvSpPr>
          <p:cNvPr id="20" name="Rounded Rectangle 19"/>
          <p:cNvSpPr/>
          <p:nvPr/>
        </p:nvSpPr>
        <p:spPr>
          <a:xfrm>
            <a:off x="4497072" y="1246935"/>
            <a:ext cx="1357348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dk1"/>
                </a:solidFill>
              </a:rPr>
              <a:t>In </a:t>
            </a:r>
            <a:r>
              <a:rPr lang="nl-NL" sz="1600" dirty="0" err="1">
                <a:solidFill>
                  <a:schemeClr val="dk1"/>
                </a:solidFill>
              </a:rPr>
              <a:t>Process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532665" y="3223019"/>
            <a:ext cx="1357348" cy="4220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Duplicate</a:t>
            </a:r>
            <a:r>
              <a:rPr lang="nl-NL" sz="1400" dirty="0" smtClean="0"/>
              <a:t> of </a:t>
            </a:r>
          </a:p>
          <a:p>
            <a:pPr algn="ctr"/>
            <a:r>
              <a:rPr lang="nl-NL" sz="1400" dirty="0" smtClean="0"/>
              <a:t>in </a:t>
            </a:r>
            <a:r>
              <a:rPr lang="nl-NL" sz="1400" dirty="0" err="1" smtClean="0"/>
              <a:t>process</a:t>
            </a:r>
            <a:endParaRPr lang="en-US" sz="1400" dirty="0"/>
          </a:p>
        </p:txBody>
      </p:sp>
      <p:sp>
        <p:nvSpPr>
          <p:cNvPr id="22" name="Rectangular Callout 21"/>
          <p:cNvSpPr/>
          <p:nvPr/>
        </p:nvSpPr>
        <p:spPr>
          <a:xfrm>
            <a:off x="251520" y="5254867"/>
            <a:ext cx="1018916" cy="865404"/>
          </a:xfrm>
          <a:prstGeom prst="wedgeRectCallout">
            <a:avLst>
              <a:gd name="adj1" fmla="val 103810"/>
              <a:gd name="adj2" fmla="val -129563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dirty="0" smtClean="0"/>
              <a:t>Event</a:t>
            </a:r>
          </a:p>
          <a:p>
            <a:r>
              <a:rPr lang="nl-NL" sz="1400" dirty="0" smtClean="0"/>
              <a:t>Artist</a:t>
            </a:r>
          </a:p>
          <a:p>
            <a:r>
              <a:rPr lang="nl-NL" sz="1400" dirty="0" err="1" smtClean="0"/>
              <a:t>Number</a:t>
            </a:r>
            <a:r>
              <a:rPr lang="nl-NL" sz="1400" dirty="0" smtClean="0"/>
              <a:t> of </a:t>
            </a:r>
            <a:r>
              <a:rPr lang="nl-NL" sz="1400" dirty="0" err="1" smtClean="0"/>
              <a:t>Votes</a:t>
            </a:r>
            <a:endParaRPr lang="en-US" sz="1400" dirty="0"/>
          </a:p>
        </p:txBody>
      </p:sp>
      <p:sp>
        <p:nvSpPr>
          <p:cNvPr id="23" name="Rectangular Callout 22"/>
          <p:cNvSpPr/>
          <p:nvPr/>
        </p:nvSpPr>
        <p:spPr>
          <a:xfrm>
            <a:off x="3011917" y="5187202"/>
            <a:ext cx="1018916" cy="581228"/>
          </a:xfrm>
          <a:prstGeom prst="wedgeRectCallout">
            <a:avLst>
              <a:gd name="adj1" fmla="val -24986"/>
              <a:gd name="adj2" fmla="val -160874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b="1" dirty="0" err="1" smtClean="0"/>
              <a:t>Proposal</a:t>
            </a:r>
            <a:r>
              <a:rPr lang="nl-NL" sz="1400" b="1" dirty="0" smtClean="0"/>
              <a:t> </a:t>
            </a:r>
            <a:r>
              <a:rPr lang="nl-NL" sz="1400" b="1" dirty="0" err="1" smtClean="0"/>
              <a:t>Identifier</a:t>
            </a:r>
            <a:endParaRPr lang="en-US" sz="1400" b="1" dirty="0"/>
          </a:p>
        </p:txBody>
      </p:sp>
      <p:sp>
        <p:nvSpPr>
          <p:cNvPr id="24" name="Rectangular Callout 23"/>
          <p:cNvSpPr/>
          <p:nvPr/>
        </p:nvSpPr>
        <p:spPr>
          <a:xfrm>
            <a:off x="3473468" y="2168845"/>
            <a:ext cx="1018916" cy="581228"/>
          </a:xfrm>
          <a:prstGeom prst="wedgeRectCallout">
            <a:avLst>
              <a:gd name="adj1" fmla="val 125415"/>
              <a:gd name="adj2" fmla="val -11280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b="1" dirty="0" err="1" smtClean="0"/>
              <a:t>Proposal</a:t>
            </a:r>
            <a:r>
              <a:rPr lang="nl-NL" sz="1400" b="1" dirty="0" smtClean="0"/>
              <a:t> </a:t>
            </a:r>
            <a:r>
              <a:rPr lang="nl-NL" sz="1400" b="1" dirty="0" err="1" smtClean="0"/>
              <a:t>Identifier</a:t>
            </a:r>
            <a:endParaRPr lang="en-US" sz="1400" b="1" dirty="0"/>
          </a:p>
        </p:txBody>
      </p:sp>
      <p:sp>
        <p:nvSpPr>
          <p:cNvPr id="25" name="Rectangular Callout 24"/>
          <p:cNvSpPr/>
          <p:nvPr/>
        </p:nvSpPr>
        <p:spPr>
          <a:xfrm>
            <a:off x="5068611" y="4859119"/>
            <a:ext cx="1018916" cy="581228"/>
          </a:xfrm>
          <a:prstGeom prst="wedgeRectCallout">
            <a:avLst>
              <a:gd name="adj1" fmla="val -44930"/>
              <a:gd name="adj2" fmla="val 99873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b="1" dirty="0" err="1" smtClean="0"/>
              <a:t>Proposal</a:t>
            </a:r>
            <a:r>
              <a:rPr lang="nl-NL" sz="1400" b="1" dirty="0" smtClean="0"/>
              <a:t> </a:t>
            </a:r>
            <a:r>
              <a:rPr lang="nl-NL" sz="1400" b="1" dirty="0" err="1" smtClean="0"/>
              <a:t>Identifier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51991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Second part of flow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712006" y="3265610"/>
            <a:ext cx="1584176" cy="3471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</a:t>
            </a:r>
            <a:r>
              <a:rPr lang="nl-NL" sz="1400" dirty="0" err="1" smtClean="0"/>
              <a:t>Composite</a:t>
            </a:r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en-US" sz="1400" dirty="0"/>
          </a:p>
        </p:txBody>
      </p:sp>
      <p:sp>
        <p:nvSpPr>
          <p:cNvPr id="5" name="Flowchart: Magnetic Disk 4"/>
          <p:cNvSpPr/>
          <p:nvPr/>
        </p:nvSpPr>
        <p:spPr>
          <a:xfrm>
            <a:off x="4944254" y="4941168"/>
            <a:ext cx="1152128" cy="1152128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6" name="Flowchart: Direct Access Storage 5"/>
          <p:cNvSpPr/>
          <p:nvPr/>
        </p:nvSpPr>
        <p:spPr>
          <a:xfrm>
            <a:off x="4152166" y="5025102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7" name="Elbow Connector 6"/>
          <p:cNvCxnSpPr>
            <a:stCxn id="34" idx="4"/>
            <a:endCxn id="5" idx="2"/>
          </p:cNvCxnSpPr>
          <p:nvPr/>
        </p:nvCxnSpPr>
        <p:spPr>
          <a:xfrm flipV="1">
            <a:off x="4427984" y="5517232"/>
            <a:ext cx="516270" cy="7560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ounded Rectangle 7"/>
          <p:cNvSpPr/>
          <p:nvPr/>
        </p:nvSpPr>
        <p:spPr>
          <a:xfrm>
            <a:off x="5980949" y="1545059"/>
            <a:ext cx="15841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</a:t>
            </a:r>
            <a:r>
              <a:rPr lang="nl-NL" sz="1400" dirty="0" err="1" smtClean="0"/>
              <a:t>Composite</a:t>
            </a:r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en-US" sz="1400" dirty="0"/>
          </a:p>
        </p:txBody>
      </p:sp>
      <p:sp>
        <p:nvSpPr>
          <p:cNvPr id="9" name="Flowchart: Direct Access Storage 8"/>
          <p:cNvSpPr/>
          <p:nvPr/>
        </p:nvSpPr>
        <p:spPr>
          <a:xfrm>
            <a:off x="5836933" y="1700808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0" name="Rectangular Callout 9"/>
          <p:cNvSpPr/>
          <p:nvPr/>
        </p:nvSpPr>
        <p:spPr>
          <a:xfrm>
            <a:off x="1800010" y="2473523"/>
            <a:ext cx="1823991" cy="436240"/>
          </a:xfrm>
          <a:prstGeom prst="wedgeRectCallout">
            <a:avLst>
              <a:gd name="adj1" fmla="val 9496"/>
              <a:gd name="adj2" fmla="val 156081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NegotiateAndEngage</a:t>
            </a:r>
            <a:endParaRPr lang="en-US" sz="1100" dirty="0"/>
          </a:p>
        </p:txBody>
      </p:sp>
      <p:sp>
        <p:nvSpPr>
          <p:cNvPr id="11" name="Rectangular Callout 10"/>
          <p:cNvSpPr/>
          <p:nvPr/>
        </p:nvSpPr>
        <p:spPr>
          <a:xfrm>
            <a:off x="7181294" y="2809441"/>
            <a:ext cx="1823991" cy="436240"/>
          </a:xfrm>
          <a:prstGeom prst="wedgeRectCallout">
            <a:avLst>
              <a:gd name="adj1" fmla="val -64279"/>
              <a:gd name="adj2" fmla="val -40450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AgentNegotiator</a:t>
            </a:r>
            <a:endParaRPr lang="en-US" sz="1100" dirty="0"/>
          </a:p>
        </p:txBody>
      </p:sp>
      <p:cxnSp>
        <p:nvCxnSpPr>
          <p:cNvPr id="12" name="Elbow Connector 11"/>
          <p:cNvCxnSpPr/>
          <p:nvPr/>
        </p:nvCxnSpPr>
        <p:spPr>
          <a:xfrm flipV="1">
            <a:off x="4413195" y="1844824"/>
            <a:ext cx="1423738" cy="1929235"/>
          </a:xfrm>
          <a:prstGeom prst="bentConnector3">
            <a:avLst>
              <a:gd name="adj1" fmla="val 403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6732559" y="4792960"/>
            <a:ext cx="1584176" cy="158417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 </a:t>
            </a:r>
            <a:r>
              <a:rPr lang="nl-NL" sz="1400" dirty="0" err="1" smtClean="0"/>
              <a:t>Composite</a:t>
            </a:r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en-US" sz="1400" dirty="0"/>
          </a:p>
        </p:txBody>
      </p:sp>
      <p:sp>
        <p:nvSpPr>
          <p:cNvPr id="14" name="Flowchart: Direct Access Storage 13"/>
          <p:cNvSpPr/>
          <p:nvPr/>
        </p:nvSpPr>
        <p:spPr>
          <a:xfrm>
            <a:off x="6588543" y="5641875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15" name="Rectangular Callout 14"/>
          <p:cNvSpPr/>
          <p:nvPr/>
        </p:nvSpPr>
        <p:spPr>
          <a:xfrm>
            <a:off x="5225182" y="6318932"/>
            <a:ext cx="1823991" cy="436240"/>
          </a:xfrm>
          <a:prstGeom prst="wedgeRectCallout">
            <a:avLst>
              <a:gd name="adj1" fmla="val 34797"/>
              <a:gd name="adj2" fmla="val -1573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 err="1" smtClean="0"/>
              <a:t>ProposalClosure</a:t>
            </a:r>
            <a:endParaRPr lang="en-US" sz="1100" dirty="0"/>
          </a:p>
        </p:txBody>
      </p:sp>
      <p:cxnSp>
        <p:nvCxnSpPr>
          <p:cNvPr id="16" name="Elbow Connector 15"/>
          <p:cNvCxnSpPr>
            <a:stCxn id="5" idx="4"/>
            <a:endCxn id="14" idx="1"/>
          </p:cNvCxnSpPr>
          <p:nvPr/>
        </p:nvCxnSpPr>
        <p:spPr>
          <a:xfrm>
            <a:off x="6096382" y="5517232"/>
            <a:ext cx="492161" cy="30466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>
          <a:xfrm>
            <a:off x="3018040" y="4055076"/>
            <a:ext cx="810090" cy="210603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BPEL</a:t>
            </a:r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nl-NL" sz="1400" dirty="0" smtClean="0"/>
          </a:p>
          <a:p>
            <a:pPr algn="ctr"/>
            <a:endParaRPr lang="nl-NL" sz="1400" dirty="0"/>
          </a:p>
          <a:p>
            <a:pPr algn="ctr"/>
            <a:endParaRPr lang="en-US" sz="1400" dirty="0"/>
          </a:p>
        </p:txBody>
      </p:sp>
      <p:cxnSp>
        <p:nvCxnSpPr>
          <p:cNvPr id="18" name="Elbow Connector 17"/>
          <p:cNvCxnSpPr>
            <a:endCxn id="17" idx="1"/>
          </p:cNvCxnSpPr>
          <p:nvPr/>
        </p:nvCxnSpPr>
        <p:spPr>
          <a:xfrm rot="16200000" flipH="1">
            <a:off x="2429835" y="4519889"/>
            <a:ext cx="1014392" cy="162018"/>
          </a:xfrm>
          <a:prstGeom prst="bentConnector2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endCxn id="6" idx="1"/>
          </p:cNvCxnSpPr>
          <p:nvPr/>
        </p:nvCxnSpPr>
        <p:spPr>
          <a:xfrm>
            <a:off x="3828130" y="4797152"/>
            <a:ext cx="324036" cy="407970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/>
          <p:cNvSpPr/>
          <p:nvPr/>
        </p:nvSpPr>
        <p:spPr>
          <a:xfrm>
            <a:off x="6268981" y="2445159"/>
            <a:ext cx="432048" cy="3876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B</a:t>
            </a:r>
            <a:endParaRPr 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6965270" y="2256755"/>
            <a:ext cx="432048" cy="387660"/>
          </a:xfrm>
          <a:prstGeom prst="round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 smtClean="0"/>
              <a:t>BR</a:t>
            </a:r>
            <a:endParaRPr lang="en-US" sz="1100" dirty="0"/>
          </a:p>
        </p:txBody>
      </p:sp>
      <p:sp>
        <p:nvSpPr>
          <p:cNvPr id="22" name="Rounded Rectangle 21"/>
          <p:cNvSpPr/>
          <p:nvPr/>
        </p:nvSpPr>
        <p:spPr>
          <a:xfrm>
            <a:off x="7008377" y="5773452"/>
            <a:ext cx="432048" cy="38766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B</a:t>
            </a:r>
            <a:endParaRPr lang="en-US" sz="1400" dirty="0"/>
          </a:p>
        </p:txBody>
      </p:sp>
      <p:cxnSp>
        <p:nvCxnSpPr>
          <p:cNvPr id="23" name="Straight Arrow Connector 22"/>
          <p:cNvCxnSpPr/>
          <p:nvPr/>
        </p:nvCxnSpPr>
        <p:spPr>
          <a:xfrm>
            <a:off x="1043608" y="3071565"/>
            <a:ext cx="1524382" cy="91412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395536" y="2711525"/>
            <a:ext cx="1080120" cy="360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SOAP</a:t>
            </a:r>
            <a:endParaRPr lang="en-US" sz="1400" dirty="0"/>
          </a:p>
        </p:txBody>
      </p:sp>
      <p:sp>
        <p:nvSpPr>
          <p:cNvPr id="25" name="Cube 24"/>
          <p:cNvSpPr/>
          <p:nvPr/>
        </p:nvSpPr>
        <p:spPr>
          <a:xfrm>
            <a:off x="2594993" y="3811174"/>
            <a:ext cx="234026" cy="4930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0" name="Rectangle 29"/>
          <p:cNvSpPr/>
          <p:nvPr/>
        </p:nvSpPr>
        <p:spPr>
          <a:xfrm>
            <a:off x="539552" y="3382969"/>
            <a:ext cx="1592480" cy="39604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nl-NL" sz="1050" dirty="0" err="1" smtClean="0"/>
              <a:t>ProposalIdentifier</a:t>
            </a:r>
            <a:endParaRPr lang="nl-NL" sz="1050" dirty="0" smtClean="0"/>
          </a:p>
          <a:p>
            <a:r>
              <a:rPr lang="nl-NL" sz="1050" dirty="0" err="1" smtClean="0"/>
              <a:t>MaximumFee</a:t>
            </a:r>
            <a:endParaRPr lang="en-US" sz="1050" dirty="0"/>
          </a:p>
        </p:txBody>
      </p:sp>
      <p:sp>
        <p:nvSpPr>
          <p:cNvPr id="31" name="Cube 30"/>
          <p:cNvSpPr/>
          <p:nvPr/>
        </p:nvSpPr>
        <p:spPr>
          <a:xfrm>
            <a:off x="4179169" y="3664799"/>
            <a:ext cx="234026" cy="4930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2" name="Elbow Connector 31"/>
          <p:cNvCxnSpPr>
            <a:stCxn id="6" idx="4"/>
          </p:cNvCxnSpPr>
          <p:nvPr/>
        </p:nvCxnSpPr>
        <p:spPr>
          <a:xfrm>
            <a:off x="4440198" y="5205122"/>
            <a:ext cx="504056" cy="14518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/>
          <p:nvPr/>
        </p:nvCxnSpPr>
        <p:spPr>
          <a:xfrm>
            <a:off x="3815916" y="5901350"/>
            <a:ext cx="324036" cy="407970"/>
          </a:xfrm>
          <a:prstGeom prst="bentConnector3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lowchart: Direct Access Storage 33"/>
          <p:cNvSpPr/>
          <p:nvPr/>
        </p:nvSpPr>
        <p:spPr>
          <a:xfrm>
            <a:off x="4139952" y="6093296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35" name="Flowchart: Direct Access Storage 34"/>
          <p:cNvSpPr/>
          <p:nvPr/>
        </p:nvSpPr>
        <p:spPr>
          <a:xfrm>
            <a:off x="5836933" y="2543881"/>
            <a:ext cx="288032" cy="360040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cxnSp>
        <p:nvCxnSpPr>
          <p:cNvPr id="36" name="Elbow Connector 35"/>
          <p:cNvCxnSpPr>
            <a:stCxn id="35" idx="1"/>
          </p:cNvCxnSpPr>
          <p:nvPr/>
        </p:nvCxnSpPr>
        <p:spPr>
          <a:xfrm rot="10800000" flipV="1">
            <a:off x="4413195" y="2723900"/>
            <a:ext cx="1423738" cy="1281163"/>
          </a:xfrm>
          <a:prstGeom prst="bentConnector3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ounded Rectangle 38"/>
          <p:cNvSpPr/>
          <p:nvPr/>
        </p:nvSpPr>
        <p:spPr>
          <a:xfrm>
            <a:off x="6769325" y="4678153"/>
            <a:ext cx="1845822" cy="32403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/>
              <a:t>Under </a:t>
            </a:r>
            <a:r>
              <a:rPr lang="nl-NL" sz="1600" dirty="0" err="1"/>
              <a:t>negotiation</a:t>
            </a:r>
            <a:endParaRPr lang="en-US" sz="1600" dirty="0"/>
          </a:p>
        </p:txBody>
      </p:sp>
      <p:sp>
        <p:nvSpPr>
          <p:cNvPr id="40" name="Rounded Rectangle 39"/>
          <p:cNvSpPr/>
          <p:nvPr/>
        </p:nvSpPr>
        <p:spPr>
          <a:xfrm>
            <a:off x="1270989" y="6445430"/>
            <a:ext cx="1558030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Not</a:t>
            </a:r>
            <a:r>
              <a:rPr lang="nl-NL" sz="1400" dirty="0" smtClean="0"/>
              <a:t> </a:t>
            </a:r>
            <a:r>
              <a:rPr lang="nl-NL" sz="1400" dirty="0" err="1" smtClean="0"/>
              <a:t>feasible</a:t>
            </a:r>
            <a:endParaRPr lang="en-US" sz="1400" dirty="0"/>
          </a:p>
        </p:txBody>
      </p:sp>
      <p:sp>
        <p:nvSpPr>
          <p:cNvPr id="41" name="Rounded Rectangle 40"/>
          <p:cNvSpPr/>
          <p:nvPr/>
        </p:nvSpPr>
        <p:spPr>
          <a:xfrm>
            <a:off x="7391390" y="6273316"/>
            <a:ext cx="1589346" cy="2917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Closed</a:t>
            </a:r>
            <a:endParaRPr lang="en-US" sz="1400" dirty="0"/>
          </a:p>
        </p:txBody>
      </p:sp>
      <p:sp>
        <p:nvSpPr>
          <p:cNvPr id="42" name="Rounded Rectangle 41"/>
          <p:cNvSpPr/>
          <p:nvPr/>
        </p:nvSpPr>
        <p:spPr>
          <a:xfrm>
            <a:off x="1254462" y="6085391"/>
            <a:ext cx="1589346" cy="2917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Engagement</a:t>
            </a:r>
            <a:endParaRPr lang="en-US" sz="1400" dirty="0"/>
          </a:p>
        </p:txBody>
      </p:sp>
      <p:sp>
        <p:nvSpPr>
          <p:cNvPr id="43" name="Rectangular Callout 42"/>
          <p:cNvSpPr/>
          <p:nvPr/>
        </p:nvSpPr>
        <p:spPr>
          <a:xfrm>
            <a:off x="1335792" y="5327547"/>
            <a:ext cx="1018916" cy="356327"/>
          </a:xfrm>
          <a:prstGeom prst="wedgeRectCallout">
            <a:avLst>
              <a:gd name="adj1" fmla="val 142033"/>
              <a:gd name="adj2" fmla="val 991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fee</a:t>
            </a:r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3540632" y="3091224"/>
            <a:ext cx="1672477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 smtClean="0"/>
              <a:t>Under </a:t>
            </a:r>
            <a:r>
              <a:rPr lang="nl-NL" sz="1200" dirty="0" err="1" smtClean="0"/>
              <a:t>Negotiation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51901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Mapping</a:t>
            </a:r>
            <a:r>
              <a:rPr lang="nl-NL" dirty="0" smtClean="0"/>
              <a:t> </a:t>
            </a:r>
            <a:r>
              <a:rPr lang="nl-NL" dirty="0" err="1" smtClean="0"/>
              <a:t>Milestone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Component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09750"/>
            <a:ext cx="84772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Up Arrow 3"/>
          <p:cNvSpPr/>
          <p:nvPr/>
        </p:nvSpPr>
        <p:spPr>
          <a:xfrm>
            <a:off x="5652120" y="4005064"/>
            <a:ext cx="144016" cy="288032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39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Objectives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Learn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going</a:t>
            </a:r>
            <a:r>
              <a:rPr lang="nl-NL" dirty="0" smtClean="0"/>
              <a:t> on </a:t>
            </a:r>
            <a:r>
              <a:rPr lang="nl-NL" dirty="0" err="1" smtClean="0"/>
              <a:t>inside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black box</a:t>
            </a:r>
          </a:p>
          <a:p>
            <a:pPr lvl="1"/>
            <a:r>
              <a:rPr lang="nl-NL" dirty="0" smtClean="0"/>
              <a:t>In </a:t>
            </a:r>
            <a:r>
              <a:rPr lang="nl-NL" dirty="0" err="1" smtClean="0"/>
              <a:t>functional</a:t>
            </a:r>
            <a:r>
              <a:rPr lang="nl-NL" dirty="0" smtClean="0"/>
              <a:t> </a:t>
            </a:r>
            <a:r>
              <a:rPr lang="nl-NL" dirty="0" err="1" smtClean="0"/>
              <a:t>terms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a business </a:t>
            </a:r>
            <a:r>
              <a:rPr lang="nl-NL" dirty="0" err="1" smtClean="0"/>
              <a:t>perspective</a:t>
            </a:r>
            <a:endParaRPr lang="nl-NL" dirty="0" smtClean="0"/>
          </a:p>
          <a:p>
            <a:pPr lvl="1"/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happens</a:t>
            </a:r>
            <a:r>
              <a:rPr lang="nl-NL" dirty="0" smtClean="0"/>
              <a:t>,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often</a:t>
            </a:r>
            <a:r>
              <a:rPr lang="nl-NL" dirty="0" smtClean="0"/>
              <a:t>, </a:t>
            </a:r>
            <a:r>
              <a:rPr lang="nl-NL" dirty="0" err="1" smtClean="0"/>
              <a:t>when</a:t>
            </a:r>
            <a:r>
              <a:rPr lang="nl-NL" dirty="0"/>
              <a:t> 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&amp;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problems</a:t>
            </a:r>
            <a:r>
              <a:rPr lang="nl-NL" dirty="0" smtClean="0"/>
              <a:t> </a:t>
            </a:r>
            <a:r>
              <a:rPr lang="nl-NL" dirty="0" err="1" smtClean="0"/>
              <a:t>occur</a:t>
            </a:r>
            <a:r>
              <a:rPr lang="nl-NL" dirty="0" smtClean="0"/>
              <a:t>, </a:t>
            </a:r>
            <a:r>
              <a:rPr lang="nl-NL" dirty="0" err="1" smtClean="0"/>
              <a:t>where</a:t>
            </a:r>
            <a:r>
              <a:rPr lang="nl-NL" dirty="0" smtClean="0"/>
              <a:t> are bottlenecks </a:t>
            </a:r>
          </a:p>
          <a:p>
            <a:r>
              <a:rPr lang="nl-NL" dirty="0" smtClean="0"/>
              <a:t>Monitor (live) &amp; Report (later)</a:t>
            </a:r>
          </a:p>
          <a:p>
            <a:pPr lvl="1"/>
            <a:r>
              <a:rPr lang="nl-NL" dirty="0" err="1" smtClean="0"/>
              <a:t>Drill</a:t>
            </a:r>
            <a:r>
              <a:rPr lang="nl-NL" dirty="0"/>
              <a:t> </a:t>
            </a:r>
            <a:r>
              <a:rPr lang="nl-NL" dirty="0" smtClean="0"/>
              <a:t>down, </a:t>
            </a:r>
            <a:r>
              <a:rPr lang="nl-NL" dirty="0" err="1" smtClean="0"/>
              <a:t>inspect</a:t>
            </a:r>
            <a:r>
              <a:rPr lang="nl-NL" dirty="0" smtClean="0"/>
              <a:t> &amp; </a:t>
            </a:r>
            <a:r>
              <a:rPr lang="nl-NL" dirty="0" err="1" smtClean="0"/>
              <a:t>analyze</a:t>
            </a:r>
            <a:r>
              <a:rPr lang="nl-NL" dirty="0" smtClean="0"/>
              <a:t>, </a:t>
            </a:r>
            <a:r>
              <a:rPr lang="nl-NL" dirty="0" err="1" smtClean="0"/>
              <a:t>operate</a:t>
            </a:r>
            <a:endParaRPr lang="nl-NL" dirty="0" smtClean="0"/>
          </a:p>
          <a:p>
            <a:r>
              <a:rPr lang="nl-NL" dirty="0" err="1" smtClean="0"/>
              <a:t>Decide</a:t>
            </a:r>
            <a:r>
              <a:rPr lang="nl-NL" dirty="0" smtClean="0"/>
              <a:t> in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iterative</a:t>
            </a:r>
            <a:r>
              <a:rPr lang="nl-NL" dirty="0" smtClean="0"/>
              <a:t> fashion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watch</a:t>
            </a:r>
            <a:endParaRPr lang="en-US" dirty="0" smtClean="0"/>
          </a:p>
          <a:p>
            <a:pPr lvl="1"/>
            <a:r>
              <a:rPr lang="nl-NL" dirty="0" smtClean="0"/>
              <a:t>At </a:t>
            </a:r>
            <a:r>
              <a:rPr lang="nl-NL" dirty="0" err="1" smtClean="0"/>
              <a:t>runtime</a:t>
            </a:r>
            <a:r>
              <a:rPr lang="nl-NL" dirty="0" smtClean="0"/>
              <a:t>, no </a:t>
            </a:r>
            <a:r>
              <a:rPr lang="nl-NL" dirty="0" err="1" smtClean="0"/>
              <a:t>need</a:t>
            </a:r>
            <a:r>
              <a:rPr lang="nl-NL" dirty="0" smtClean="0"/>
              <a:t> for </a:t>
            </a:r>
            <a:r>
              <a:rPr lang="nl-NL" dirty="0" err="1" smtClean="0"/>
              <a:t>deployment</a:t>
            </a:r>
            <a:r>
              <a:rPr lang="nl-NL" dirty="0" smtClean="0"/>
              <a:t> </a:t>
            </a:r>
            <a:r>
              <a:rPr lang="nl-NL" dirty="0" err="1" smtClean="0"/>
              <a:t>cycles</a:t>
            </a:r>
            <a:endParaRPr lang="nl-NL" dirty="0" smtClean="0"/>
          </a:p>
          <a:p>
            <a:r>
              <a:rPr lang="nl-NL" dirty="0" smtClean="0"/>
              <a:t>Non </a:t>
            </a:r>
            <a:r>
              <a:rPr lang="nl-NL" dirty="0" err="1" smtClean="0"/>
              <a:t>invasive</a:t>
            </a:r>
            <a:r>
              <a:rPr lang="nl-NL" dirty="0" smtClean="0"/>
              <a:t> – no code changes </a:t>
            </a:r>
            <a:r>
              <a:rPr lang="nl-NL" dirty="0" err="1" smtClean="0"/>
              <a:t>required</a:t>
            </a:r>
            <a:r>
              <a:rPr lang="nl-NL" dirty="0" smtClean="0"/>
              <a:t>, no </a:t>
            </a:r>
            <a:r>
              <a:rPr lang="nl-NL" dirty="0" err="1" smtClean="0"/>
              <a:t>involvement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development team</a:t>
            </a:r>
          </a:p>
          <a:p>
            <a:r>
              <a:rPr lang="nl-NL" dirty="0" smtClean="0"/>
              <a:t>No </a:t>
            </a:r>
            <a:r>
              <a:rPr lang="nl-NL" dirty="0" err="1" smtClean="0"/>
              <a:t>potential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disrupt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execution</a:t>
            </a:r>
            <a:r>
              <a:rPr lang="nl-NL" dirty="0" smtClean="0"/>
              <a:t> of services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processes</a:t>
            </a:r>
            <a:endParaRPr lang="nl-NL" dirty="0" smtClean="0"/>
          </a:p>
          <a:p>
            <a:pPr lvl="1"/>
            <a:r>
              <a:rPr lang="nl-NL" dirty="0" err="1" smtClean="0"/>
              <a:t>Breaking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chain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observing</a:t>
            </a:r>
            <a:r>
              <a:rPr lang="nl-NL" dirty="0" smtClean="0"/>
              <a:t>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r>
              <a:rPr lang="nl-NL" dirty="0" smtClean="0"/>
              <a:t> </a:t>
            </a:r>
            <a:r>
              <a:rPr lang="nl-NL" dirty="0" err="1" smtClean="0"/>
              <a:t>closely</a:t>
            </a:r>
            <a:endParaRPr lang="nl-NL" dirty="0" smtClean="0"/>
          </a:p>
          <a:p>
            <a:r>
              <a:rPr lang="nl-NL" dirty="0" smtClean="0"/>
              <a:t>Low overhead</a:t>
            </a:r>
          </a:p>
        </p:txBody>
      </p:sp>
      <p:sp>
        <p:nvSpPr>
          <p:cNvPr id="7" name="Cube 6"/>
          <p:cNvSpPr/>
          <p:nvPr/>
        </p:nvSpPr>
        <p:spPr>
          <a:xfrm>
            <a:off x="6516216" y="2204864"/>
            <a:ext cx="1944216" cy="1008112"/>
          </a:xfrm>
          <a:prstGeom prst="cub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Service Bus</a:t>
            </a:r>
          </a:p>
          <a:p>
            <a:pPr algn="ctr"/>
            <a:r>
              <a:rPr lang="nl-NL" dirty="0" smtClean="0"/>
              <a:t>SOA Suite</a:t>
            </a:r>
            <a:endParaRPr lang="en-US" dirty="0"/>
          </a:p>
        </p:txBody>
      </p:sp>
      <p:pic>
        <p:nvPicPr>
          <p:cNvPr id="1026" name="Picture 2" descr="https://encrypted-tbn1.gstatic.com/images?q=tbn:ANd9GcRJHXIR6w3ebp63JzazcEiQEVKA4CTdxPkkGpn4ifEVqfAFRZdX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51" y="1044691"/>
            <a:ext cx="1120652" cy="129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2061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Mapping</a:t>
            </a:r>
            <a:r>
              <a:rPr lang="nl-NL" dirty="0" smtClean="0"/>
              <a:t> </a:t>
            </a:r>
            <a:r>
              <a:rPr lang="nl-NL" dirty="0" err="1" smtClean="0"/>
              <a:t>Milestone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Component</a:t>
            </a:r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09750"/>
            <a:ext cx="8477250" cy="3238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8382000" cy="462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3745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Mapping</a:t>
            </a:r>
            <a:r>
              <a:rPr lang="nl-NL" dirty="0" smtClean="0"/>
              <a:t> </a:t>
            </a:r>
            <a:r>
              <a:rPr lang="nl-NL" dirty="0" err="1" smtClean="0"/>
              <a:t>Identifier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Milestone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Extracting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value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766"/>
          <a:stretch/>
        </p:blipFill>
        <p:spPr bwMode="auto">
          <a:xfrm>
            <a:off x="395536" y="1700808"/>
            <a:ext cx="7776864" cy="24901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Left Arrow 3"/>
          <p:cNvSpPr/>
          <p:nvPr/>
        </p:nvSpPr>
        <p:spPr>
          <a:xfrm>
            <a:off x="4932040" y="3833841"/>
            <a:ext cx="288032" cy="216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348880"/>
            <a:ext cx="7767017" cy="4299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63895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Mapping</a:t>
            </a:r>
            <a:r>
              <a:rPr lang="nl-NL" dirty="0" smtClean="0"/>
              <a:t> </a:t>
            </a:r>
            <a:r>
              <a:rPr lang="nl-NL" dirty="0" err="1" smtClean="0"/>
              <a:t>Identifier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Milestone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Extracting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value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5544"/>
            <a:ext cx="8489950" cy="474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9136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Defining</a:t>
            </a:r>
            <a:r>
              <a:rPr lang="nl-NL" dirty="0" smtClean="0"/>
              <a:t> Business Indicators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1" y="1700808"/>
            <a:ext cx="7817693" cy="50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2661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Defining</a:t>
            </a:r>
            <a:r>
              <a:rPr lang="nl-NL" dirty="0"/>
              <a:t> Business Indicators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1" y="1700808"/>
            <a:ext cx="7817693" cy="50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eft Arrow 4"/>
          <p:cNvSpPr/>
          <p:nvPr/>
        </p:nvSpPr>
        <p:spPr>
          <a:xfrm>
            <a:off x="6732240" y="4509120"/>
            <a:ext cx="288032" cy="216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7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Defining</a:t>
            </a:r>
            <a:r>
              <a:rPr lang="nl-NL" dirty="0"/>
              <a:t> Business Indicators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1" y="1700808"/>
            <a:ext cx="7817693" cy="50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eft Arrow 4"/>
          <p:cNvSpPr/>
          <p:nvPr/>
        </p:nvSpPr>
        <p:spPr>
          <a:xfrm>
            <a:off x="6732240" y="4509120"/>
            <a:ext cx="288032" cy="216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38680"/>
            <a:ext cx="7994600" cy="508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Left Arrow 6"/>
          <p:cNvSpPr/>
          <p:nvPr/>
        </p:nvSpPr>
        <p:spPr>
          <a:xfrm>
            <a:off x="7886080" y="6165304"/>
            <a:ext cx="288032" cy="216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685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Defining</a:t>
            </a:r>
            <a:r>
              <a:rPr lang="nl-NL" dirty="0"/>
              <a:t> Business Indicators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091" y="1700808"/>
            <a:ext cx="7817693" cy="5074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eft Arrow 4"/>
          <p:cNvSpPr/>
          <p:nvPr/>
        </p:nvSpPr>
        <p:spPr>
          <a:xfrm>
            <a:off x="6732240" y="4509120"/>
            <a:ext cx="288032" cy="216024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538680"/>
            <a:ext cx="7994600" cy="5083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411074"/>
            <a:ext cx="6310313" cy="5197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0761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Creating</a:t>
            </a:r>
            <a:r>
              <a:rPr lang="nl-NL" dirty="0" smtClean="0"/>
              <a:t> </a:t>
            </a:r>
            <a:r>
              <a:rPr lang="nl-NL" dirty="0" err="1" smtClean="0"/>
              <a:t>Custom</a:t>
            </a:r>
            <a:r>
              <a:rPr lang="nl-NL" dirty="0" smtClean="0"/>
              <a:t> Dashboards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Set </a:t>
            </a:r>
            <a:r>
              <a:rPr lang="nl-NL" dirty="0" err="1" smtClean="0"/>
              <a:t>title</a:t>
            </a:r>
            <a:endParaRPr lang="nl-NL" dirty="0" smtClean="0"/>
          </a:p>
          <a:p>
            <a:r>
              <a:rPr lang="nl-NL" dirty="0" smtClean="0"/>
              <a:t>Select Type of </a:t>
            </a:r>
            <a:r>
              <a:rPr lang="nl-NL" dirty="0" err="1" smtClean="0"/>
              <a:t>Visualization</a:t>
            </a:r>
            <a:endParaRPr lang="nl-NL" dirty="0" smtClean="0"/>
          </a:p>
          <a:p>
            <a:pPr lvl="1"/>
            <a:r>
              <a:rPr lang="nl-NL" dirty="0" err="1" smtClean="0"/>
              <a:t>Four</a:t>
            </a:r>
            <a:r>
              <a:rPr lang="nl-NL" dirty="0" smtClean="0"/>
              <a:t> </a:t>
            </a:r>
            <a:r>
              <a:rPr lang="nl-NL" dirty="0" err="1" smtClean="0"/>
              <a:t>chart</a:t>
            </a:r>
            <a:r>
              <a:rPr lang="nl-NL" dirty="0" smtClean="0"/>
              <a:t> types </a:t>
            </a:r>
            <a:r>
              <a:rPr lang="nl-NL" dirty="0" err="1" smtClean="0"/>
              <a:t>supported</a:t>
            </a:r>
            <a:endParaRPr lang="nl-NL" dirty="0" smtClean="0"/>
          </a:p>
          <a:p>
            <a:r>
              <a:rPr lang="nl-NL" dirty="0" smtClean="0"/>
              <a:t>Select </a:t>
            </a:r>
            <a:r>
              <a:rPr lang="nl-NL" dirty="0" err="1" smtClean="0"/>
              <a:t>Measure</a:t>
            </a:r>
            <a:endParaRPr lang="nl-NL" dirty="0" smtClean="0"/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plot</a:t>
            </a:r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aggregate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plot</a:t>
            </a:r>
          </a:p>
          <a:p>
            <a:r>
              <a:rPr lang="nl-NL" dirty="0" smtClean="0"/>
              <a:t>Select </a:t>
            </a:r>
            <a:r>
              <a:rPr lang="nl-NL" dirty="0" err="1" smtClean="0"/>
              <a:t>aggregation</a:t>
            </a:r>
            <a:r>
              <a:rPr lang="nl-NL" dirty="0" smtClean="0"/>
              <a:t> </a:t>
            </a:r>
            <a:r>
              <a:rPr lang="nl-NL" dirty="0" err="1" smtClean="0"/>
              <a:t>function</a:t>
            </a:r>
            <a:endParaRPr lang="nl-NL" dirty="0" smtClean="0"/>
          </a:p>
          <a:p>
            <a:r>
              <a:rPr lang="nl-NL" dirty="0" smtClean="0"/>
              <a:t>Select </a:t>
            </a:r>
            <a:r>
              <a:rPr lang="nl-NL" dirty="0" err="1" smtClean="0"/>
              <a:t>dimension</a:t>
            </a:r>
            <a:endParaRPr lang="nl-NL" dirty="0" smtClean="0"/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plot </a:t>
            </a:r>
            <a:r>
              <a:rPr lang="nl-NL" dirty="0" err="1" smtClean="0"/>
              <a:t>against</a:t>
            </a:r>
            <a:r>
              <a:rPr lang="nl-NL" dirty="0" smtClean="0"/>
              <a:t> (X-</a:t>
            </a:r>
            <a:r>
              <a:rPr lang="nl-NL" dirty="0" err="1" smtClean="0"/>
              <a:t>axis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aggregate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endParaRPr lang="nl-NL" dirty="0" smtClean="0"/>
          </a:p>
          <a:p>
            <a:r>
              <a:rPr lang="nl-NL" dirty="0" err="1" smtClean="0"/>
              <a:t>Define</a:t>
            </a:r>
            <a:r>
              <a:rPr lang="nl-NL" dirty="0" smtClean="0"/>
              <a:t> </a:t>
            </a:r>
            <a:r>
              <a:rPr lang="nl-NL" dirty="0" err="1" smtClean="0"/>
              <a:t>grouping</a:t>
            </a:r>
            <a:endParaRPr lang="nl-NL" dirty="0" smtClean="0"/>
          </a:p>
          <a:p>
            <a:pPr lvl="1"/>
            <a:r>
              <a:rPr lang="nl-NL" dirty="0" smtClean="0"/>
              <a:t>For </a:t>
            </a:r>
            <a:r>
              <a:rPr lang="nl-NL" dirty="0" err="1" smtClean="0"/>
              <a:t>stacked</a:t>
            </a:r>
            <a:r>
              <a:rPr lang="nl-NL" dirty="0" smtClean="0"/>
              <a:t> bar </a:t>
            </a:r>
            <a:r>
              <a:rPr lang="nl-NL" dirty="0" err="1" smtClean="0"/>
              <a:t>chart</a:t>
            </a:r>
            <a:r>
              <a:rPr lang="nl-NL" dirty="0" smtClean="0"/>
              <a:t> or</a:t>
            </a:r>
            <a:br>
              <a:rPr lang="nl-NL" dirty="0" smtClean="0"/>
            </a:br>
            <a:r>
              <a:rPr lang="nl-NL" dirty="0" err="1" smtClean="0"/>
              <a:t>bubble</a:t>
            </a:r>
            <a:r>
              <a:rPr lang="nl-NL" dirty="0" smtClean="0"/>
              <a:t> </a:t>
            </a:r>
            <a:r>
              <a:rPr lang="nl-NL" dirty="0" err="1" smtClean="0"/>
              <a:t>chart</a:t>
            </a: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1631027"/>
            <a:ext cx="4102644" cy="4996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88" t="17991" r="3736" b="34372"/>
          <a:stretch/>
        </p:blipFill>
        <p:spPr bwMode="auto">
          <a:xfrm>
            <a:off x="5972180" y="3933056"/>
            <a:ext cx="3053674" cy="2147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653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Comparing</a:t>
            </a:r>
            <a:r>
              <a:rPr lang="nl-NL" dirty="0" smtClean="0"/>
              <a:t>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Votes</a:t>
            </a:r>
            <a:r>
              <a:rPr lang="nl-NL" dirty="0" smtClean="0"/>
              <a:t> per Artist (</a:t>
            </a:r>
            <a:r>
              <a:rPr lang="nl-NL" dirty="0" err="1" smtClean="0"/>
              <a:t>grouped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event)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684535"/>
            <a:ext cx="4262054" cy="51288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832" y="3921755"/>
            <a:ext cx="5893222" cy="2289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4642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Activate</a:t>
            </a:r>
            <a:r>
              <a:rPr lang="nl-NL" dirty="0" smtClean="0"/>
              <a:t> Model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defining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model – business </a:t>
            </a:r>
            <a:r>
              <a:rPr lang="nl-NL" dirty="0" err="1" smtClean="0"/>
              <a:t>definitions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implementation</a:t>
            </a:r>
            <a:r>
              <a:rPr lang="nl-NL" dirty="0" smtClean="0"/>
              <a:t> </a:t>
            </a:r>
            <a:r>
              <a:rPr lang="nl-NL" dirty="0" err="1" smtClean="0"/>
              <a:t>mapping</a:t>
            </a:r>
            <a:r>
              <a:rPr lang="nl-NL" dirty="0" smtClean="0"/>
              <a:t> –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needs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activated</a:t>
            </a:r>
            <a:endParaRPr lang="nl-NL" dirty="0" smtClean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924944"/>
            <a:ext cx="8312150" cy="3568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5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Real-Time Integration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Business </a:t>
            </a:r>
            <a:r>
              <a:rPr lang="en-US" dirty="0"/>
              <a:t>Insight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Browser </a:t>
            </a:r>
            <a:r>
              <a:rPr lang="nl-NL" dirty="0" err="1" smtClean="0"/>
              <a:t>based</a:t>
            </a:r>
            <a:r>
              <a:rPr lang="nl-NL" dirty="0" smtClean="0"/>
              <a:t> </a:t>
            </a:r>
            <a:r>
              <a:rPr lang="nl-NL" dirty="0" err="1" smtClean="0"/>
              <a:t>tooling</a:t>
            </a:r>
            <a:endParaRPr lang="nl-NL" dirty="0" smtClean="0"/>
          </a:p>
          <a:p>
            <a:r>
              <a:rPr lang="nl-NL" dirty="0" err="1" smtClean="0"/>
              <a:t>Define</a:t>
            </a:r>
            <a:r>
              <a:rPr lang="nl-NL" dirty="0" smtClean="0"/>
              <a:t> a model of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look out for </a:t>
            </a:r>
          </a:p>
          <a:p>
            <a:pPr lvl="1"/>
            <a:r>
              <a:rPr lang="nl-NL" dirty="0" smtClean="0"/>
              <a:t>In business </a:t>
            </a:r>
            <a:r>
              <a:rPr lang="nl-NL" dirty="0" err="1" smtClean="0"/>
              <a:t>terms</a:t>
            </a:r>
            <a:endParaRPr lang="nl-NL" dirty="0" smtClean="0"/>
          </a:p>
          <a:p>
            <a:r>
              <a:rPr lang="nl-NL" dirty="0" smtClean="0"/>
              <a:t>Map </a:t>
            </a:r>
            <a:r>
              <a:rPr lang="nl-NL" dirty="0" err="1" smtClean="0"/>
              <a:t>the</a:t>
            </a:r>
            <a:r>
              <a:rPr lang="nl-NL" dirty="0" smtClean="0"/>
              <a:t> model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observables</a:t>
            </a:r>
            <a:endParaRPr lang="nl-NL" dirty="0"/>
          </a:p>
          <a:p>
            <a:pPr lvl="1"/>
            <a:r>
              <a:rPr lang="nl-NL" dirty="0" smtClean="0"/>
              <a:t>In </a:t>
            </a:r>
            <a:r>
              <a:rPr lang="nl-NL" dirty="0" err="1" smtClean="0"/>
              <a:t>terms</a:t>
            </a:r>
            <a:r>
              <a:rPr lang="nl-NL" dirty="0" smtClean="0"/>
              <a:t> of Service Bus Services </a:t>
            </a:r>
            <a:r>
              <a:rPr lang="nl-NL" dirty="0" err="1" smtClean="0"/>
              <a:t>and</a:t>
            </a:r>
            <a:r>
              <a:rPr lang="nl-NL" dirty="0" smtClean="0"/>
              <a:t> SOA </a:t>
            </a:r>
            <a:r>
              <a:rPr lang="nl-NL" dirty="0" err="1" smtClean="0"/>
              <a:t>Composites</a:t>
            </a:r>
            <a:endParaRPr lang="nl-NL" dirty="0" smtClean="0"/>
          </a:p>
          <a:p>
            <a:r>
              <a:rPr lang="nl-NL" dirty="0" smtClean="0"/>
              <a:t>Go </a:t>
            </a:r>
            <a:r>
              <a:rPr lang="nl-NL" dirty="0" err="1" smtClean="0"/>
              <a:t>beyond</a:t>
            </a:r>
            <a:r>
              <a:rPr lang="nl-NL" dirty="0" smtClean="0"/>
              <a:t> </a:t>
            </a:r>
            <a:r>
              <a:rPr lang="nl-NL" dirty="0" err="1" smtClean="0"/>
              <a:t>composite</a:t>
            </a:r>
            <a:r>
              <a:rPr lang="nl-NL" dirty="0" smtClean="0"/>
              <a:t> sensors, pipeline alerts, BPEL sensors </a:t>
            </a:r>
          </a:p>
          <a:p>
            <a:r>
              <a:rPr lang="nl-NL" dirty="0" err="1" smtClean="0"/>
              <a:t>Define</a:t>
            </a:r>
            <a:r>
              <a:rPr lang="nl-NL" dirty="0" smtClean="0"/>
              <a:t> at run time, </a:t>
            </a:r>
            <a:r>
              <a:rPr lang="nl-NL" dirty="0" err="1" smtClean="0"/>
              <a:t>non-invasive</a:t>
            </a:r>
            <a:r>
              <a:rPr lang="nl-NL" dirty="0" smtClean="0"/>
              <a:t>, </a:t>
            </a:r>
            <a:r>
              <a:rPr lang="nl-NL" dirty="0" err="1" smtClean="0"/>
              <a:t>iteratively</a:t>
            </a:r>
            <a:endParaRPr lang="nl-NL" dirty="0" smtClean="0"/>
          </a:p>
          <a:p>
            <a:pPr lvl="1"/>
            <a:r>
              <a:rPr lang="nl-NL" dirty="0" smtClean="0"/>
              <a:t>Even on </a:t>
            </a:r>
            <a:r>
              <a:rPr lang="nl-NL" dirty="0" err="1" smtClean="0"/>
              <a:t>third</a:t>
            </a:r>
            <a:r>
              <a:rPr lang="nl-NL" dirty="0" smtClean="0"/>
              <a:t> party </a:t>
            </a:r>
            <a:r>
              <a:rPr lang="nl-NL" dirty="0" err="1" smtClean="0"/>
              <a:t>components</a:t>
            </a:r>
            <a:r>
              <a:rPr lang="nl-NL" dirty="0" smtClean="0"/>
              <a:t>, </a:t>
            </a:r>
            <a:r>
              <a:rPr lang="nl-NL" dirty="0" err="1" smtClean="0"/>
              <a:t>deployed</a:t>
            </a:r>
            <a:r>
              <a:rPr lang="nl-NL" dirty="0" smtClean="0"/>
              <a:t> </a:t>
            </a:r>
            <a:r>
              <a:rPr lang="nl-NL" dirty="0" err="1" smtClean="0"/>
              <a:t>directly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SAR or JAR</a:t>
            </a:r>
          </a:p>
          <a:p>
            <a:r>
              <a:rPr lang="nl-NL" dirty="0" smtClean="0"/>
              <a:t>Monitor end-</a:t>
            </a:r>
            <a:r>
              <a:rPr lang="nl-NL" dirty="0" err="1" smtClean="0"/>
              <a:t>to</a:t>
            </a:r>
            <a:r>
              <a:rPr lang="nl-NL" dirty="0" smtClean="0"/>
              <a:t>-end </a:t>
            </a:r>
            <a:r>
              <a:rPr lang="nl-NL" dirty="0" err="1" smtClean="0"/>
              <a:t>chains</a:t>
            </a:r>
            <a:r>
              <a:rPr lang="nl-NL" dirty="0" smtClean="0"/>
              <a:t> </a:t>
            </a:r>
            <a:r>
              <a:rPr lang="nl-NL" dirty="0" err="1" smtClean="0"/>
              <a:t>across</a:t>
            </a:r>
            <a:r>
              <a:rPr lang="nl-NL" dirty="0" smtClean="0"/>
              <a:t> ECID</a:t>
            </a:r>
          </a:p>
          <a:p>
            <a:pPr lvl="1"/>
            <a:r>
              <a:rPr lang="nl-NL" dirty="0" smtClean="0"/>
              <a:t>Link </a:t>
            </a:r>
            <a:r>
              <a:rPr lang="nl-NL" dirty="0" err="1" smtClean="0"/>
              <a:t>message</a:t>
            </a:r>
            <a:r>
              <a:rPr lang="nl-NL" dirty="0" smtClean="0"/>
              <a:t> </a:t>
            </a:r>
            <a:r>
              <a:rPr lang="nl-NL" dirty="0" err="1" smtClean="0"/>
              <a:t>flows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dirty="0" err="1" smtClean="0"/>
              <a:t>function</a:t>
            </a:r>
            <a:r>
              <a:rPr lang="nl-NL" dirty="0" smtClean="0"/>
              <a:t> </a:t>
            </a:r>
            <a:r>
              <a:rPr lang="nl-NL" dirty="0" err="1" smtClean="0"/>
              <a:t>identifier</a:t>
            </a:r>
            <a:r>
              <a:rPr lang="nl-NL" dirty="0" smtClean="0"/>
              <a:t> (</a:t>
            </a:r>
            <a:r>
              <a:rPr lang="nl-NL" dirty="0" err="1" smtClean="0"/>
              <a:t>aka</a:t>
            </a:r>
            <a:r>
              <a:rPr lang="nl-NL" dirty="0" smtClean="0"/>
              <a:t> </a:t>
            </a:r>
            <a:r>
              <a:rPr lang="nl-NL" dirty="0" err="1" smtClean="0"/>
              <a:t>correlation</a:t>
            </a:r>
            <a:r>
              <a:rPr lang="nl-NL" dirty="0" smtClean="0"/>
              <a:t> </a:t>
            </a:r>
            <a:r>
              <a:rPr lang="nl-NL" dirty="0" err="1" smtClean="0"/>
              <a:t>key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Leverage</a:t>
            </a:r>
            <a:r>
              <a:rPr lang="nl-NL" dirty="0" smtClean="0"/>
              <a:t> BAM, link </a:t>
            </a:r>
            <a:r>
              <a:rPr lang="nl-NL" dirty="0" err="1" smtClean="0"/>
              <a:t>into</a:t>
            </a:r>
            <a:r>
              <a:rPr lang="nl-NL" dirty="0" smtClean="0"/>
              <a:t> OBI EE</a:t>
            </a:r>
          </a:p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1" y="1093781"/>
            <a:ext cx="2232248" cy="2119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303287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Activation</a:t>
            </a:r>
            <a:r>
              <a:rPr lang="nl-NL" dirty="0" smtClean="0"/>
              <a:t> </a:t>
            </a:r>
            <a:r>
              <a:rPr lang="nl-NL" dirty="0" err="1" smtClean="0"/>
              <a:t>taking</a:t>
            </a:r>
            <a:r>
              <a:rPr lang="nl-NL" dirty="0" smtClean="0"/>
              <a:t> </a:t>
            </a:r>
            <a:r>
              <a:rPr lang="nl-NL" dirty="0" err="1" smtClean="0"/>
              <a:t>place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4221088"/>
            <a:ext cx="8211600" cy="2376264"/>
          </a:xfrm>
        </p:spPr>
        <p:txBody>
          <a:bodyPr/>
          <a:lstStyle/>
          <a:p>
            <a:r>
              <a:rPr lang="nl-NL" dirty="0" err="1" smtClean="0"/>
              <a:t>During</a:t>
            </a:r>
            <a:r>
              <a:rPr lang="nl-NL" dirty="0" smtClean="0"/>
              <a:t> </a:t>
            </a:r>
            <a:r>
              <a:rPr lang="nl-NL" dirty="0" err="1" smtClean="0"/>
              <a:t>activation</a:t>
            </a:r>
            <a:r>
              <a:rPr lang="nl-NL" dirty="0" smtClean="0"/>
              <a:t> –BAM </a:t>
            </a:r>
            <a:r>
              <a:rPr lang="nl-NL" dirty="0" err="1" smtClean="0"/>
              <a:t>definitions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corresponding</a:t>
            </a:r>
            <a:r>
              <a:rPr lang="nl-NL" dirty="0" smtClean="0"/>
              <a:t> database views are </a:t>
            </a:r>
            <a:r>
              <a:rPr lang="nl-NL" dirty="0" err="1" smtClean="0"/>
              <a:t>created</a:t>
            </a:r>
            <a:endParaRPr lang="nl-NL" dirty="0" smtClean="0"/>
          </a:p>
          <a:p>
            <a:pPr lvl="1"/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activation</a:t>
            </a:r>
            <a:r>
              <a:rPr lang="nl-NL" dirty="0"/>
              <a:t>: </a:t>
            </a:r>
            <a:r>
              <a:rPr lang="nl-NL" dirty="0" err="1"/>
              <a:t>collection</a:t>
            </a:r>
            <a:r>
              <a:rPr lang="nl-NL" dirty="0"/>
              <a:t> of </a:t>
            </a:r>
            <a:r>
              <a:rPr lang="nl-NL" dirty="0" err="1"/>
              <a:t>metrics</a:t>
            </a:r>
            <a:r>
              <a:rPr lang="nl-NL" dirty="0"/>
              <a:t> is </a:t>
            </a:r>
            <a:r>
              <a:rPr lang="nl-NL" dirty="0" err="1"/>
              <a:t>started</a:t>
            </a:r>
            <a:endParaRPr lang="en-US" dirty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models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exported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imported</a:t>
            </a:r>
            <a:endParaRPr lang="nl-NL" dirty="0"/>
          </a:p>
          <a:p>
            <a:pPr lvl="1"/>
            <a:r>
              <a:rPr lang="nl-NL" dirty="0" smtClean="0"/>
              <a:t>Import is </a:t>
            </a:r>
            <a:r>
              <a:rPr lang="nl-NL" dirty="0" err="1" smtClean="0"/>
              <a:t>the</a:t>
            </a:r>
            <a:r>
              <a:rPr lang="nl-NL" dirty="0" smtClean="0"/>
              <a:t> equivalent of </a:t>
            </a:r>
            <a:r>
              <a:rPr lang="nl-NL" dirty="0" err="1" smtClean="0"/>
              <a:t>deployment</a:t>
            </a:r>
            <a:endParaRPr 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04" y="1772816"/>
            <a:ext cx="8743950" cy="22810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536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Insight</a:t>
            </a:r>
            <a:r>
              <a:rPr lang="nl-NL" dirty="0" smtClean="0"/>
              <a:t> Consoles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600" y="1916832"/>
            <a:ext cx="8077200" cy="4495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4160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79912" y="548680"/>
            <a:ext cx="5040560" cy="990000"/>
          </a:xfrm>
        </p:spPr>
        <p:txBody>
          <a:bodyPr/>
          <a:lstStyle/>
          <a:p>
            <a:r>
              <a:rPr lang="nl-NL" dirty="0" err="1" smtClean="0"/>
              <a:t>Tabular</a:t>
            </a:r>
            <a:r>
              <a:rPr lang="nl-NL" dirty="0" smtClean="0"/>
              <a:t> </a:t>
            </a:r>
            <a:r>
              <a:rPr lang="nl-NL" dirty="0" err="1" smtClean="0"/>
              <a:t>overview</a:t>
            </a:r>
            <a:r>
              <a:rPr lang="nl-NL" dirty="0" smtClean="0"/>
              <a:t> of </a:t>
            </a:r>
            <a:r>
              <a:rPr lang="nl-NL" dirty="0" err="1" smtClean="0"/>
              <a:t>milestones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#</a:t>
            </a:r>
            <a:r>
              <a:rPr lang="nl-NL" dirty="0" err="1" smtClean="0"/>
              <a:t>instances</a:t>
            </a:r>
            <a:r>
              <a:rPr lang="nl-NL" dirty="0" smtClean="0"/>
              <a:t> &amp; </a:t>
            </a:r>
            <a:r>
              <a:rPr lang="nl-NL" dirty="0" err="1" smtClean="0"/>
              <a:t>average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Main</a:t>
            </a:r>
            <a:r>
              <a:rPr lang="nl-NL" dirty="0" smtClean="0"/>
              <a:t> </a:t>
            </a:r>
            <a:r>
              <a:rPr lang="nl-NL" dirty="0" err="1" smtClean="0"/>
              <a:t>overview</a:t>
            </a:r>
            <a:r>
              <a:rPr lang="nl-NL" dirty="0" smtClean="0"/>
              <a:t> – </a:t>
            </a:r>
            <a:r>
              <a:rPr lang="nl-NL" dirty="0" err="1" smtClean="0"/>
              <a:t>Milestone</a:t>
            </a:r>
            <a:r>
              <a:rPr lang="nl-NL" dirty="0" smtClean="0"/>
              <a:t> Dashboard</a:t>
            </a:r>
            <a:endParaRPr 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420888"/>
            <a:ext cx="8718550" cy="3789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6014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06972"/>
            <a:ext cx="9207500" cy="3670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Dashboard Filters</a:t>
            </a:r>
            <a:endParaRPr lang="en-US" dirty="0"/>
          </a:p>
        </p:txBody>
      </p:sp>
      <p:pic>
        <p:nvPicPr>
          <p:cNvPr id="5" name="Snagit_PPTA2CD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3178026"/>
            <a:ext cx="952583" cy="14936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Snagit_PPTB49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3614206"/>
            <a:ext cx="899238" cy="13412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Snagit_PPTCAD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2143418"/>
            <a:ext cx="960203" cy="1470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Snagit_PPTDE6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4218246"/>
            <a:ext cx="4259949" cy="90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0" name="Straight Arrow Connector 9"/>
          <p:cNvCxnSpPr/>
          <p:nvPr/>
        </p:nvCxnSpPr>
        <p:spPr>
          <a:xfrm flipV="1">
            <a:off x="2555776" y="2313930"/>
            <a:ext cx="216024" cy="72008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endCxn id="5" idx="1"/>
          </p:cNvCxnSpPr>
          <p:nvPr/>
        </p:nvCxnSpPr>
        <p:spPr>
          <a:xfrm>
            <a:off x="2195736" y="3322042"/>
            <a:ext cx="936104" cy="60280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1691680" y="3623446"/>
            <a:ext cx="432048" cy="59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5436096" y="3394050"/>
            <a:ext cx="395182" cy="28803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074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Out of </a:t>
            </a:r>
            <a:r>
              <a:rPr lang="nl-NL" dirty="0" err="1" smtClean="0"/>
              <a:t>the</a:t>
            </a:r>
            <a:r>
              <a:rPr lang="nl-NL" dirty="0" smtClean="0"/>
              <a:t> box </a:t>
            </a:r>
            <a:r>
              <a:rPr lang="nl-NL" dirty="0" err="1" smtClean="0"/>
              <a:t>charts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1916832"/>
            <a:ext cx="8591550" cy="440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4502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Custom</a:t>
            </a:r>
            <a:r>
              <a:rPr lang="nl-NL" dirty="0" smtClean="0"/>
              <a:t> Dashboard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922" y="1628378"/>
            <a:ext cx="6987753" cy="5112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586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Votes</a:t>
            </a:r>
            <a:r>
              <a:rPr lang="nl-NL" dirty="0" smtClean="0"/>
              <a:t> per artist (per event)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743141"/>
            <a:ext cx="8280920" cy="4839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062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Graphical</a:t>
            </a:r>
            <a:r>
              <a:rPr lang="nl-NL" dirty="0" smtClean="0"/>
              <a:t> </a:t>
            </a:r>
            <a:r>
              <a:rPr lang="nl-NL" dirty="0" err="1" smtClean="0"/>
              <a:t>overview</a:t>
            </a:r>
            <a:r>
              <a:rPr lang="nl-NL" dirty="0" smtClean="0"/>
              <a:t> of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instances</a:t>
            </a:r>
            <a:r>
              <a:rPr lang="nl-NL" dirty="0" smtClean="0"/>
              <a:t> per </a:t>
            </a:r>
            <a:r>
              <a:rPr lang="nl-NL" dirty="0" err="1" smtClean="0"/>
              <a:t>milestone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6688"/>
            <a:ext cx="9074150" cy="378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007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Drill</a:t>
            </a:r>
            <a:r>
              <a:rPr lang="nl-NL" dirty="0" smtClean="0"/>
              <a:t> down on </a:t>
            </a:r>
            <a:r>
              <a:rPr lang="nl-NL" dirty="0" err="1" smtClean="0"/>
              <a:t>instances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236688"/>
            <a:ext cx="9074150" cy="3784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Left Arrow 5"/>
          <p:cNvSpPr/>
          <p:nvPr/>
        </p:nvSpPr>
        <p:spPr>
          <a:xfrm rot="19368305">
            <a:off x="8340423" y="4693651"/>
            <a:ext cx="493414" cy="360040"/>
          </a:xfrm>
          <a:prstGeom prst="lef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59" y="3420368"/>
            <a:ext cx="7664450" cy="22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323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Timeline for a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7664450" cy="2266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1447478"/>
            <a:ext cx="7536892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9390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Getting</a:t>
            </a:r>
            <a:r>
              <a:rPr lang="nl-NL" dirty="0" smtClean="0"/>
              <a:t> </a:t>
            </a:r>
            <a:r>
              <a:rPr lang="nl-NL" dirty="0" err="1" smtClean="0"/>
              <a:t>started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at </a:t>
            </a:r>
            <a:r>
              <a:rPr lang="nl-NL" dirty="0" err="1" smtClean="0"/>
              <a:t>the</a:t>
            </a:r>
            <a:r>
              <a:rPr lang="nl-NL" dirty="0" smtClean="0"/>
              <a:t> business 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Actor: a business </a:t>
            </a:r>
            <a:r>
              <a:rPr lang="nl-NL" dirty="0" err="1" smtClean="0"/>
              <a:t>analyst</a:t>
            </a:r>
            <a:r>
              <a:rPr lang="nl-NL" dirty="0" smtClean="0"/>
              <a:t> or even a business </a:t>
            </a:r>
            <a:r>
              <a:rPr lang="nl-NL" dirty="0" err="1" smtClean="0"/>
              <a:t>owner</a:t>
            </a:r>
            <a:endParaRPr lang="nl-NL" dirty="0" smtClean="0"/>
          </a:p>
          <a:p>
            <a:r>
              <a:rPr lang="nl-NL" dirty="0" err="1" smtClean="0"/>
              <a:t>Define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Model</a:t>
            </a:r>
          </a:p>
          <a:p>
            <a:pPr lvl="1"/>
            <a:r>
              <a:rPr lang="nl-NL" dirty="0" smtClean="0"/>
              <a:t>For a </a:t>
            </a:r>
            <a:r>
              <a:rPr lang="nl-NL" dirty="0" err="1" smtClean="0"/>
              <a:t>particular</a:t>
            </a:r>
            <a:r>
              <a:rPr lang="nl-NL" dirty="0" smtClean="0"/>
              <a:t> business </a:t>
            </a:r>
            <a:r>
              <a:rPr lang="nl-NL" dirty="0" err="1" smtClean="0"/>
              <a:t>process</a:t>
            </a:r>
            <a:r>
              <a:rPr lang="nl-NL" dirty="0" smtClean="0"/>
              <a:t> or end </a:t>
            </a:r>
            <a:r>
              <a:rPr lang="nl-NL" dirty="0" err="1" smtClean="0"/>
              <a:t>to</a:t>
            </a:r>
            <a:r>
              <a:rPr lang="nl-NL" dirty="0" smtClean="0"/>
              <a:t> end </a:t>
            </a:r>
            <a:r>
              <a:rPr lang="nl-NL" dirty="0" err="1" smtClean="0"/>
              <a:t>integration</a:t>
            </a:r>
            <a:r>
              <a:rPr lang="nl-NL" dirty="0" smtClean="0"/>
              <a:t> flow</a:t>
            </a:r>
          </a:p>
          <a:p>
            <a:r>
              <a:rPr lang="nl-NL" dirty="0" err="1" smtClean="0"/>
              <a:t>Define</a:t>
            </a:r>
            <a:r>
              <a:rPr lang="nl-NL" dirty="0" smtClean="0"/>
              <a:t> </a:t>
            </a:r>
            <a:r>
              <a:rPr lang="nl-NL" dirty="0" err="1" smtClean="0"/>
              <a:t>Milestones</a:t>
            </a:r>
            <a:r>
              <a:rPr lang="nl-NL" dirty="0" smtClean="0"/>
              <a:t> – </a:t>
            </a:r>
            <a:r>
              <a:rPr lang="nl-NL" dirty="0" err="1" smtClean="0"/>
              <a:t>meaningful</a:t>
            </a:r>
            <a:r>
              <a:rPr lang="nl-NL" dirty="0" smtClean="0"/>
              <a:t> business </a:t>
            </a:r>
            <a:r>
              <a:rPr lang="nl-NL" dirty="0" err="1" smtClean="0"/>
              <a:t>states</a:t>
            </a:r>
            <a:endParaRPr lang="nl-NL" dirty="0" smtClean="0"/>
          </a:p>
          <a:p>
            <a:pPr lvl="1"/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i="1" dirty="0" err="1" smtClean="0"/>
              <a:t>initial</a:t>
            </a:r>
            <a:r>
              <a:rPr lang="nl-NL" dirty="0" smtClean="0"/>
              <a:t> </a:t>
            </a:r>
            <a:r>
              <a:rPr lang="nl-NL" dirty="0" err="1" smtClean="0"/>
              <a:t>milestone</a:t>
            </a:r>
            <a:r>
              <a:rPr lang="nl-NL" dirty="0" smtClean="0"/>
              <a:t>, multiple </a:t>
            </a:r>
            <a:r>
              <a:rPr lang="nl-NL" i="1" dirty="0" smtClean="0"/>
              <a:t>terminal </a:t>
            </a:r>
            <a:r>
              <a:rPr lang="nl-NL" dirty="0" err="1" smtClean="0"/>
              <a:t>milestones</a:t>
            </a:r>
            <a:r>
              <a:rPr lang="nl-NL" dirty="0" smtClean="0"/>
              <a:t>, multiple </a:t>
            </a:r>
            <a:r>
              <a:rPr lang="nl-NL" i="1" dirty="0" smtClean="0"/>
              <a:t>error </a:t>
            </a:r>
            <a:r>
              <a:rPr lang="nl-NL" dirty="0" smtClean="0"/>
              <a:t>or </a:t>
            </a:r>
            <a:r>
              <a:rPr lang="nl-NL" i="1" dirty="0" smtClean="0"/>
              <a:t>error terminal </a:t>
            </a:r>
            <a:r>
              <a:rPr lang="nl-NL" dirty="0" err="1" smtClean="0"/>
              <a:t>milestones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multiple </a:t>
            </a:r>
            <a:r>
              <a:rPr lang="nl-NL" i="1" dirty="0" smtClean="0"/>
              <a:t>standard</a:t>
            </a:r>
            <a:r>
              <a:rPr lang="nl-NL" dirty="0" smtClean="0"/>
              <a:t> </a:t>
            </a:r>
            <a:r>
              <a:rPr lang="nl-NL" dirty="0" err="1" smtClean="0"/>
              <a:t>milestones</a:t>
            </a:r>
            <a:endParaRPr lang="nl-NL" dirty="0" smtClean="0"/>
          </a:p>
          <a:p>
            <a:r>
              <a:rPr lang="nl-NL" dirty="0" err="1" smtClean="0"/>
              <a:t>Define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logical</a:t>
            </a:r>
            <a:r>
              <a:rPr lang="nl-NL" dirty="0" smtClean="0"/>
              <a:t> </a:t>
            </a:r>
            <a:r>
              <a:rPr lang="nl-NL" dirty="0" err="1" smtClean="0"/>
              <a:t>identifier</a:t>
            </a:r>
            <a:endParaRPr lang="nl-NL" dirty="0" smtClean="0"/>
          </a:p>
          <a:p>
            <a:pPr lvl="1"/>
            <a:r>
              <a:rPr lang="nl-NL" dirty="0" smtClean="0"/>
              <a:t>The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identifies</a:t>
            </a:r>
            <a:r>
              <a:rPr lang="nl-NL" dirty="0" smtClean="0"/>
              <a:t> </a:t>
            </a:r>
            <a:r>
              <a:rPr lang="nl-NL" dirty="0" err="1" smtClean="0"/>
              <a:t>instances</a:t>
            </a:r>
            <a:r>
              <a:rPr lang="nl-NL" dirty="0" smtClean="0"/>
              <a:t>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process</a:t>
            </a:r>
            <a:r>
              <a:rPr lang="nl-NL" dirty="0" smtClean="0"/>
              <a:t> or flow</a:t>
            </a:r>
          </a:p>
          <a:p>
            <a:r>
              <a:rPr lang="nl-NL" dirty="0" err="1" smtClean="0"/>
              <a:t>Define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business indicators</a:t>
            </a:r>
          </a:p>
          <a:p>
            <a:pPr lvl="1"/>
            <a:r>
              <a:rPr lang="nl-NL" dirty="0" err="1" smtClean="0"/>
              <a:t>Dimensions</a:t>
            </a:r>
            <a:r>
              <a:rPr lang="nl-NL" dirty="0" smtClean="0"/>
              <a:t>: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classify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aggregate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endParaRPr lang="nl-NL" dirty="0" smtClean="0"/>
          </a:p>
          <a:p>
            <a:pPr lvl="1"/>
            <a:r>
              <a:rPr lang="nl-NL" dirty="0" err="1" smtClean="0"/>
              <a:t>Measures</a:t>
            </a:r>
            <a:r>
              <a:rPr lang="nl-NL" dirty="0" smtClean="0"/>
              <a:t>: </a:t>
            </a:r>
            <a:r>
              <a:rPr lang="nl-NL" dirty="0" err="1" smtClean="0"/>
              <a:t>to</a:t>
            </a:r>
            <a:r>
              <a:rPr lang="nl-NL" dirty="0" smtClean="0"/>
              <a:t> report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aggregate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57429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Report a </a:t>
            </a:r>
            <a:r>
              <a:rPr lang="nl-NL" dirty="0" err="1" smtClean="0"/>
              <a:t>problem</a:t>
            </a:r>
            <a:r>
              <a:rPr lang="nl-NL" dirty="0" smtClean="0"/>
              <a:t> – </a:t>
            </a:r>
            <a:br>
              <a:rPr lang="nl-NL" dirty="0" smtClean="0"/>
            </a:br>
            <a:r>
              <a:rPr lang="nl-NL" dirty="0" err="1" smtClean="0"/>
              <a:t>send</a:t>
            </a:r>
            <a:r>
              <a:rPr lang="nl-NL" dirty="0" smtClean="0"/>
              <a:t> email </a:t>
            </a:r>
            <a:r>
              <a:rPr lang="nl-NL" dirty="0" err="1" smtClean="0"/>
              <a:t>with</a:t>
            </a:r>
            <a:r>
              <a:rPr lang="nl-NL" dirty="0" smtClean="0"/>
              <a:t> deeplink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42315"/>
            <a:ext cx="8089900" cy="499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13" y="2852936"/>
            <a:ext cx="8548712" cy="3274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3635896" y="2420888"/>
            <a:ext cx="4248472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7535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Deeplink leads </a:t>
            </a:r>
            <a:r>
              <a:rPr lang="nl-NL" dirty="0" err="1" smtClean="0"/>
              <a:t>to</a:t>
            </a:r>
            <a:r>
              <a:rPr lang="nl-NL" dirty="0" smtClean="0"/>
              <a:t> Flow </a:t>
            </a:r>
            <a:r>
              <a:rPr lang="nl-NL" dirty="0" err="1" smtClean="0"/>
              <a:t>trace</a:t>
            </a:r>
            <a:r>
              <a:rPr lang="nl-NL" dirty="0" smtClean="0"/>
              <a:t> </a:t>
            </a:r>
            <a:r>
              <a:rPr lang="nl-NL" dirty="0" err="1" smtClean="0"/>
              <a:t>associated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</a:t>
            </a:r>
            <a:r>
              <a:rPr lang="nl-NL" dirty="0" err="1" smtClean="0"/>
              <a:t>milestone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60848"/>
            <a:ext cx="7683500" cy="424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117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Send</a:t>
            </a:r>
            <a:r>
              <a:rPr lang="nl-NL" dirty="0" smtClean="0"/>
              <a:t> in new </a:t>
            </a:r>
            <a:r>
              <a:rPr lang="nl-NL" dirty="0" err="1" smtClean="0"/>
              <a:t>proposals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Create</a:t>
            </a:r>
            <a:r>
              <a:rPr lang="nl-NL" dirty="0" smtClean="0"/>
              <a:t> a series of new </a:t>
            </a:r>
            <a:r>
              <a:rPr lang="nl-NL" dirty="0" err="1" smtClean="0"/>
              <a:t>instances</a:t>
            </a:r>
            <a:r>
              <a:rPr lang="nl-NL" dirty="0" smtClean="0"/>
              <a:t> 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sending</a:t>
            </a:r>
            <a:r>
              <a:rPr lang="nl-NL" dirty="0" smtClean="0"/>
              <a:t> in artist </a:t>
            </a:r>
            <a:r>
              <a:rPr lang="nl-NL" dirty="0" err="1" smtClean="0"/>
              <a:t>proposals</a:t>
            </a:r>
            <a:endParaRPr lang="nl-NL" dirty="0" smtClean="0"/>
          </a:p>
          <a:p>
            <a:pPr lvl="1"/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invalid</a:t>
            </a:r>
            <a:r>
              <a:rPr lang="nl-NL" dirty="0" smtClean="0"/>
              <a:t> (</a:t>
            </a:r>
            <a:r>
              <a:rPr lang="nl-NL" dirty="0" err="1" smtClean="0"/>
              <a:t>too</a:t>
            </a:r>
            <a:r>
              <a:rPr lang="nl-NL" dirty="0" smtClean="0"/>
              <a:t> few </a:t>
            </a:r>
            <a:r>
              <a:rPr lang="nl-NL" dirty="0" err="1" smtClean="0"/>
              <a:t>votes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duplicate</a:t>
            </a:r>
            <a:r>
              <a:rPr lang="nl-NL" dirty="0" smtClean="0"/>
              <a:t> (for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existing</a:t>
            </a:r>
            <a:r>
              <a:rPr lang="nl-NL" dirty="0" smtClean="0"/>
              <a:t>, </a:t>
            </a:r>
            <a:r>
              <a:rPr lang="nl-NL" dirty="0" err="1" smtClean="0"/>
              <a:t>approved</a:t>
            </a:r>
            <a:r>
              <a:rPr lang="nl-NL" dirty="0" smtClean="0"/>
              <a:t> artist)</a:t>
            </a:r>
          </a:p>
          <a:p>
            <a:pPr lvl="1"/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duplicate</a:t>
            </a:r>
            <a:r>
              <a:rPr lang="nl-NL" dirty="0" smtClean="0"/>
              <a:t> for </a:t>
            </a:r>
            <a:r>
              <a:rPr lang="nl-NL" dirty="0" err="1" smtClean="0"/>
              <a:t>an</a:t>
            </a:r>
            <a:r>
              <a:rPr lang="nl-NL" dirty="0" smtClean="0"/>
              <a:t> artist </a:t>
            </a:r>
            <a:r>
              <a:rPr lang="nl-NL" dirty="0" err="1" smtClean="0"/>
              <a:t>currently</a:t>
            </a:r>
            <a:r>
              <a:rPr lang="nl-NL" dirty="0" smtClean="0"/>
              <a:t> </a:t>
            </a:r>
            <a:r>
              <a:rPr lang="nl-NL" dirty="0" err="1" smtClean="0"/>
              <a:t>being</a:t>
            </a:r>
            <a:r>
              <a:rPr lang="nl-NL" dirty="0" smtClean="0"/>
              <a:t> </a:t>
            </a:r>
            <a:r>
              <a:rPr lang="nl-NL" dirty="0" err="1" smtClean="0"/>
              <a:t>approved</a:t>
            </a:r>
            <a:endParaRPr lang="nl-NL" dirty="0" smtClean="0"/>
          </a:p>
          <a:p>
            <a:pPr lvl="1"/>
            <a:r>
              <a:rPr lang="nl-NL" dirty="0" smtClean="0"/>
              <a:t>Five </a:t>
            </a:r>
            <a:r>
              <a:rPr lang="nl-NL" dirty="0" err="1" smtClean="0"/>
              <a:t>regular</a:t>
            </a:r>
            <a:r>
              <a:rPr lang="nl-NL" dirty="0" smtClean="0"/>
              <a:t> </a:t>
            </a:r>
            <a:r>
              <a:rPr lang="nl-NL" dirty="0" err="1" smtClean="0"/>
              <a:t>ones</a:t>
            </a:r>
            <a:endParaRPr lang="nl-NL" dirty="0" smtClean="0"/>
          </a:p>
          <a:p>
            <a:pPr lvl="2"/>
            <a:r>
              <a:rPr lang="nl-NL" dirty="0" smtClean="0"/>
              <a:t>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based</a:t>
            </a:r>
            <a:r>
              <a:rPr lang="nl-NL" dirty="0" smtClean="0"/>
              <a:t> on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audience</a:t>
            </a:r>
            <a:r>
              <a:rPr lang="nl-NL" dirty="0" smtClean="0"/>
              <a:t> </a:t>
            </a:r>
            <a:r>
              <a:rPr lang="nl-NL" dirty="0" err="1" smtClean="0"/>
              <a:t>suggestion</a:t>
            </a:r>
            <a:r>
              <a:rPr lang="nl-NL" dirty="0" smtClean="0"/>
              <a:t>, </a:t>
            </a:r>
            <a:r>
              <a:rPr lang="nl-NL" dirty="0" err="1" smtClean="0"/>
              <a:t>with</a:t>
            </a:r>
            <a:r>
              <a:rPr lang="nl-NL" dirty="0" smtClean="0"/>
              <a:t> a large </a:t>
            </a:r>
            <a:r>
              <a:rPr lang="nl-NL" dirty="0" err="1" smtClean="0"/>
              <a:t>number</a:t>
            </a:r>
            <a:r>
              <a:rPr lang="nl-NL" dirty="0" smtClean="0"/>
              <a:t> of </a:t>
            </a:r>
            <a:r>
              <a:rPr lang="nl-NL" dirty="0" err="1" smtClean="0"/>
              <a:t>votes</a:t>
            </a:r>
            <a:endParaRPr lang="nl-NL" dirty="0" smtClean="0"/>
          </a:p>
          <a:p>
            <a:r>
              <a:rPr lang="nl-NL" dirty="0"/>
              <a:t>Show in </a:t>
            </a:r>
            <a:r>
              <a:rPr lang="nl-NL" dirty="0" err="1"/>
              <a:t>the</a:t>
            </a:r>
            <a:r>
              <a:rPr lang="nl-NL" dirty="0"/>
              <a:t> flow </a:t>
            </a:r>
            <a:r>
              <a:rPr lang="nl-NL" dirty="0" err="1"/>
              <a:t>layout</a:t>
            </a:r>
            <a:endParaRPr lang="nl-NL" dirty="0"/>
          </a:p>
          <a:p>
            <a:pPr lvl="1"/>
            <a:r>
              <a:rPr lang="nl-NL" dirty="0"/>
              <a:t>The new </a:t>
            </a:r>
            <a:r>
              <a:rPr lang="nl-NL" dirty="0" err="1"/>
              <a:t>instances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have been </a:t>
            </a:r>
            <a:r>
              <a:rPr lang="nl-NL" dirty="0" err="1"/>
              <a:t>added</a:t>
            </a:r>
            <a:endParaRPr lang="nl-NL" dirty="0"/>
          </a:p>
          <a:p>
            <a:pPr lvl="2"/>
            <a:r>
              <a:rPr lang="nl-NL" dirty="0"/>
              <a:t>Point out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duplicate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invalid</a:t>
            </a:r>
            <a:r>
              <a:rPr lang="nl-NL" dirty="0"/>
              <a:t> </a:t>
            </a:r>
            <a:r>
              <a:rPr lang="nl-NL" dirty="0" err="1"/>
              <a:t>ones</a:t>
            </a:r>
            <a:r>
              <a:rPr lang="nl-NL" dirty="0"/>
              <a:t> – </a:t>
            </a:r>
            <a:r>
              <a:rPr lang="nl-NL" dirty="0" err="1"/>
              <a:t>drill</a:t>
            </a:r>
            <a:r>
              <a:rPr lang="nl-NL" dirty="0"/>
              <a:t> down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instance</a:t>
            </a:r>
            <a:r>
              <a:rPr lang="nl-NL" dirty="0"/>
              <a:t>, show business indicator </a:t>
            </a:r>
            <a:r>
              <a:rPr lang="nl-NL" dirty="0" err="1"/>
              <a:t>values</a:t>
            </a:r>
            <a:endParaRPr lang="nl-NL" dirty="0"/>
          </a:p>
          <a:p>
            <a:pPr lvl="1"/>
            <a:r>
              <a:rPr lang="nl-NL" dirty="0"/>
              <a:t>Show timeline for a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instance</a:t>
            </a:r>
            <a:endParaRPr lang="nl-NL" dirty="0"/>
          </a:p>
          <a:p>
            <a:r>
              <a:rPr lang="nl-NL" dirty="0"/>
              <a:t>Show </a:t>
            </a:r>
            <a:r>
              <a:rPr lang="nl-NL" dirty="0" err="1"/>
              <a:t>Custom</a:t>
            </a:r>
            <a:r>
              <a:rPr lang="nl-NL" dirty="0"/>
              <a:t> </a:t>
            </a:r>
            <a:r>
              <a:rPr lang="nl-NL" dirty="0" err="1" smtClean="0"/>
              <a:t>Charts</a:t>
            </a:r>
            <a:endParaRPr lang="nl-NL" dirty="0" smtClean="0"/>
          </a:p>
          <a:p>
            <a:r>
              <a:rPr lang="nl-NL" dirty="0" smtClean="0"/>
              <a:t>BPM </a:t>
            </a:r>
            <a:r>
              <a:rPr lang="nl-NL" dirty="0" err="1" smtClean="0"/>
              <a:t>Worklist</a:t>
            </a:r>
            <a:r>
              <a:rPr lang="nl-NL" dirty="0" smtClean="0"/>
              <a:t> - Show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instances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approved</a:t>
            </a:r>
            <a:endParaRPr lang="nl-NL" dirty="0"/>
          </a:p>
          <a:p>
            <a:pPr lvl="1"/>
            <a:r>
              <a:rPr lang="nl-NL" dirty="0" err="1"/>
              <a:t>Approve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, </a:t>
            </a:r>
            <a:r>
              <a:rPr lang="nl-NL" dirty="0" err="1"/>
              <a:t>reject</a:t>
            </a:r>
            <a:r>
              <a:rPr lang="nl-NL" dirty="0"/>
              <a:t>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others</a:t>
            </a:r>
            <a:endParaRPr lang="nl-NL" dirty="0"/>
          </a:p>
          <a:p>
            <a:r>
              <a:rPr lang="nl-NL" dirty="0"/>
              <a:t>Show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 console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results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Approve</a:t>
            </a:r>
            <a:r>
              <a:rPr lang="nl-NL" dirty="0"/>
              <a:t> </a:t>
            </a:r>
            <a:r>
              <a:rPr lang="nl-NL" dirty="0" err="1"/>
              <a:t>Reject</a:t>
            </a:r>
            <a:endParaRPr lang="en-US" dirty="0"/>
          </a:p>
          <a:p>
            <a:endParaRPr lang="en-US" dirty="0"/>
          </a:p>
          <a:p>
            <a:endParaRPr lang="nl-NL" dirty="0" smtClean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35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Recover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smtClean="0"/>
              <a:t>The </a:t>
            </a:r>
            <a:r>
              <a:rPr lang="nl-NL" dirty="0" err="1" smtClean="0"/>
              <a:t>instance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error </a:t>
            </a:r>
            <a:r>
              <a:rPr lang="nl-NL" dirty="0" err="1" smtClean="0"/>
              <a:t>milestone</a:t>
            </a:r>
            <a:r>
              <a:rPr lang="nl-NL" dirty="0"/>
              <a:t> </a:t>
            </a:r>
            <a:r>
              <a:rPr lang="nl-NL" dirty="0" smtClean="0"/>
              <a:t>“</a:t>
            </a:r>
            <a:r>
              <a:rPr lang="nl-NL" sz="2000" dirty="0" err="1" smtClean="0"/>
              <a:t>Duplicate</a:t>
            </a:r>
            <a:r>
              <a:rPr lang="nl-NL" sz="2000" dirty="0" smtClean="0"/>
              <a:t> </a:t>
            </a:r>
            <a:r>
              <a:rPr lang="nl-NL" sz="2000" dirty="0"/>
              <a:t>of </a:t>
            </a:r>
            <a:r>
              <a:rPr lang="nl-NL" sz="2000" dirty="0" smtClean="0"/>
              <a:t>in </a:t>
            </a:r>
            <a:r>
              <a:rPr lang="nl-NL" sz="2000" dirty="0" err="1" smtClean="0"/>
              <a:t>process</a:t>
            </a:r>
            <a:r>
              <a:rPr lang="nl-NL" dirty="0" smtClean="0"/>
              <a:t>”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revisited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recovered</a:t>
            </a:r>
            <a:endParaRPr lang="nl-NL" dirty="0" smtClean="0"/>
          </a:p>
          <a:p>
            <a:pPr lvl="1"/>
            <a:r>
              <a:rPr lang="nl-NL" dirty="0" err="1" smtClean="0"/>
              <a:t>When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first </a:t>
            </a:r>
            <a:r>
              <a:rPr lang="nl-NL" dirty="0" err="1" smtClean="0"/>
              <a:t>one</a:t>
            </a:r>
            <a:r>
              <a:rPr lang="nl-NL" dirty="0" smtClean="0"/>
              <a:t> is </a:t>
            </a:r>
            <a:r>
              <a:rPr lang="nl-NL" dirty="0" err="1" smtClean="0"/>
              <a:t>approved</a:t>
            </a:r>
            <a:r>
              <a:rPr lang="nl-NL" dirty="0" smtClean="0"/>
              <a:t>, </a:t>
            </a:r>
            <a:r>
              <a:rPr lang="nl-NL" dirty="0" err="1" smtClean="0"/>
              <a:t>the</a:t>
            </a:r>
            <a:r>
              <a:rPr lang="nl-NL" dirty="0" smtClean="0"/>
              <a:t> next </a:t>
            </a:r>
            <a:r>
              <a:rPr lang="nl-NL" dirty="0" err="1" smtClean="0"/>
              <a:t>one</a:t>
            </a:r>
            <a:r>
              <a:rPr lang="nl-NL" dirty="0" smtClean="0"/>
              <a:t> </a:t>
            </a:r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upgraded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‘</a:t>
            </a:r>
            <a:r>
              <a:rPr lang="nl-NL" dirty="0" err="1" smtClean="0"/>
              <a:t>Duplicate</a:t>
            </a:r>
            <a:r>
              <a:rPr lang="nl-NL" dirty="0" smtClean="0"/>
              <a:t> of </a:t>
            </a:r>
            <a:r>
              <a:rPr lang="nl-NL" dirty="0" err="1" smtClean="0"/>
              <a:t>approved</a:t>
            </a:r>
            <a:r>
              <a:rPr lang="nl-NL" dirty="0" smtClean="0"/>
              <a:t>’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processed</a:t>
            </a:r>
            <a:r>
              <a:rPr lang="nl-NL" dirty="0" smtClean="0"/>
              <a:t> as </a:t>
            </a:r>
            <a:r>
              <a:rPr lang="nl-NL" dirty="0" err="1" smtClean="0"/>
              <a:t>such</a:t>
            </a:r>
            <a:r>
              <a:rPr lang="nl-NL" dirty="0" smtClean="0"/>
              <a:t> </a:t>
            </a:r>
            <a:r>
              <a:rPr lang="nl-NL" dirty="0" err="1" smtClean="0"/>
              <a:t>after</a:t>
            </a:r>
            <a:r>
              <a:rPr lang="nl-NL" dirty="0" smtClean="0"/>
              <a:t> recovery</a:t>
            </a:r>
          </a:p>
          <a:p>
            <a:r>
              <a:rPr lang="nl-NL" dirty="0" smtClean="0"/>
              <a:t>Click on </a:t>
            </a:r>
            <a:r>
              <a:rPr lang="nl-NL" dirty="0" err="1" smtClean="0"/>
              <a:t>pencil</a:t>
            </a:r>
            <a:r>
              <a:rPr lang="nl-NL" dirty="0" smtClean="0"/>
              <a:t> icon</a:t>
            </a:r>
          </a:p>
          <a:p>
            <a:r>
              <a:rPr lang="nl-NL" dirty="0" smtClean="0"/>
              <a:t>Mail </a:t>
            </a:r>
            <a:r>
              <a:rPr lang="nl-NL" dirty="0" err="1" smtClean="0"/>
              <a:t>client</a:t>
            </a:r>
            <a:r>
              <a:rPr lang="nl-NL" dirty="0" smtClean="0"/>
              <a:t> </a:t>
            </a:r>
            <a:r>
              <a:rPr lang="nl-NL" dirty="0" err="1" smtClean="0"/>
              <a:t>opens</a:t>
            </a:r>
            <a:r>
              <a:rPr lang="nl-NL" dirty="0" smtClean="0"/>
              <a:t> </a:t>
            </a:r>
            <a:r>
              <a:rPr lang="nl-NL" dirty="0" err="1" smtClean="0"/>
              <a:t>with</a:t>
            </a:r>
            <a:r>
              <a:rPr lang="nl-NL" dirty="0" smtClean="0"/>
              <a:t> deeplink URL</a:t>
            </a:r>
            <a:endParaRPr lang="nl-NL" dirty="0" smtClean="0"/>
          </a:p>
          <a:p>
            <a:r>
              <a:rPr lang="nl-NL" dirty="0" err="1" smtClean="0"/>
              <a:t>Use</a:t>
            </a:r>
            <a:r>
              <a:rPr lang="nl-NL" dirty="0" smtClean="0"/>
              <a:t> URL in email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bring</a:t>
            </a:r>
            <a:r>
              <a:rPr lang="nl-NL" dirty="0" smtClean="0"/>
              <a:t> up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in </a:t>
            </a:r>
            <a:r>
              <a:rPr lang="nl-NL" dirty="0" err="1" smtClean="0"/>
              <a:t>the</a:t>
            </a:r>
            <a:r>
              <a:rPr lang="nl-NL" dirty="0" smtClean="0"/>
              <a:t> EM Flow </a:t>
            </a:r>
            <a:r>
              <a:rPr lang="nl-NL" dirty="0" err="1" smtClean="0"/>
              <a:t>Trace</a:t>
            </a:r>
            <a:endParaRPr lang="nl-NL" dirty="0" smtClean="0"/>
          </a:p>
          <a:p>
            <a:r>
              <a:rPr lang="nl-NL" dirty="0" err="1" smtClean="0"/>
              <a:t>Recover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there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592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actionable</a:t>
            </a:r>
            <a:r>
              <a:rPr lang="nl-NL" dirty="0" smtClean="0"/>
              <a:t> email, </a:t>
            </a:r>
            <a:r>
              <a:rPr lang="nl-NL" dirty="0" err="1" smtClean="0"/>
              <a:t>navigate</a:t>
            </a:r>
            <a:r>
              <a:rPr lang="nl-NL" dirty="0" smtClean="0"/>
              <a:t> </a:t>
            </a:r>
            <a:r>
              <a:rPr lang="nl-NL" dirty="0" err="1" smtClean="0"/>
              <a:t>deeply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02" y="2815030"/>
            <a:ext cx="7632700" cy="3937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02560"/>
            <a:ext cx="4862513" cy="2552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 flipV="1">
            <a:off x="5148064" y="3818441"/>
            <a:ext cx="864096" cy="57606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1853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563888" y="548680"/>
            <a:ext cx="5256584" cy="990000"/>
          </a:xfrm>
        </p:spPr>
        <p:txBody>
          <a:bodyPr/>
          <a:lstStyle/>
          <a:p>
            <a:r>
              <a:rPr lang="nl-NL" dirty="0" err="1" smtClean="0"/>
              <a:t>Recover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failed</a:t>
            </a:r>
            <a:r>
              <a:rPr lang="nl-NL" dirty="0" smtClean="0"/>
              <a:t> </a:t>
            </a:r>
            <a:r>
              <a:rPr lang="nl-NL" dirty="0" err="1" smtClean="0"/>
              <a:t>instance</a:t>
            </a:r>
            <a:r>
              <a:rPr lang="nl-NL" dirty="0" smtClean="0"/>
              <a:t> in </a:t>
            </a:r>
            <a:r>
              <a:rPr lang="nl-NL" dirty="0" err="1" smtClean="0"/>
              <a:t>milestone</a:t>
            </a:r>
            <a:r>
              <a:rPr lang="nl-NL" dirty="0" smtClean="0"/>
              <a:t> </a:t>
            </a:r>
            <a:r>
              <a:rPr lang="nl-NL" sz="2800" i="1" dirty="0" err="1"/>
              <a:t>Duplicate</a:t>
            </a:r>
            <a:r>
              <a:rPr lang="nl-NL" sz="2800" i="1" dirty="0"/>
              <a:t> of in </a:t>
            </a:r>
            <a:r>
              <a:rPr lang="nl-NL" sz="2800" i="1" dirty="0" err="1"/>
              <a:t>process</a:t>
            </a: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19349"/>
            <a:ext cx="8018322" cy="47780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732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Negotation</a:t>
            </a:r>
            <a:r>
              <a:rPr lang="nl-NL" dirty="0" smtClean="0"/>
              <a:t> Stage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43" y="1628800"/>
            <a:ext cx="6661720" cy="2533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969492"/>
            <a:ext cx="7580617" cy="28173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627784" y="3645024"/>
            <a:ext cx="3888432" cy="51725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9431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Start </a:t>
            </a:r>
            <a:r>
              <a:rPr lang="nl-NL" dirty="0" err="1" smtClean="0"/>
              <a:t>negotiation</a:t>
            </a:r>
            <a:r>
              <a:rPr lang="nl-NL" dirty="0" smtClean="0"/>
              <a:t> for </a:t>
            </a:r>
            <a:r>
              <a:rPr lang="nl-NL" dirty="0" err="1" smtClean="0"/>
              <a:t>proposal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00808"/>
            <a:ext cx="6484937" cy="1820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654" y="4021038"/>
            <a:ext cx="8585200" cy="26098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69125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After</a:t>
            </a:r>
            <a:r>
              <a:rPr lang="nl-NL" dirty="0" smtClean="0"/>
              <a:t> </a:t>
            </a:r>
            <a:r>
              <a:rPr lang="nl-NL" dirty="0" err="1" smtClean="0"/>
              <a:t>some</a:t>
            </a:r>
            <a:r>
              <a:rPr lang="nl-NL" dirty="0" smtClean="0"/>
              <a:t> time –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negotiation</a:t>
            </a:r>
            <a:r>
              <a:rPr lang="nl-NL" dirty="0" smtClean="0"/>
              <a:t> </a:t>
            </a:r>
            <a:r>
              <a:rPr lang="nl-NL" dirty="0" err="1" smtClean="0"/>
              <a:t>succeeds</a:t>
            </a:r>
            <a:r>
              <a:rPr lang="nl-NL" dirty="0" smtClean="0"/>
              <a:t> or </a:t>
            </a:r>
            <a:r>
              <a:rPr lang="nl-NL" dirty="0" err="1" smtClean="0"/>
              <a:t>fails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265" y="1742976"/>
            <a:ext cx="8565207" cy="27562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800" y="4466236"/>
            <a:ext cx="8642350" cy="22018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4283968" y="2924944"/>
            <a:ext cx="4032448" cy="17281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736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Lifecycle</a:t>
            </a:r>
            <a:r>
              <a:rPr lang="nl-NL" dirty="0" smtClean="0"/>
              <a:t> of </a:t>
            </a:r>
            <a:r>
              <a:rPr lang="nl-NL" dirty="0" err="1" smtClean="0"/>
              <a:t>Instance</a:t>
            </a:r>
            <a:r>
              <a:rPr lang="nl-NL" dirty="0" smtClean="0"/>
              <a:t> 121 – </a:t>
            </a:r>
            <a:r>
              <a:rPr lang="nl-NL" dirty="0" err="1" smtClean="0"/>
              <a:t>succesfully</a:t>
            </a:r>
            <a:r>
              <a:rPr lang="nl-NL" dirty="0" smtClean="0"/>
              <a:t> </a:t>
            </a:r>
            <a:r>
              <a:rPr lang="nl-NL" dirty="0" err="1" smtClean="0"/>
              <a:t>engaged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9" y="1628800"/>
            <a:ext cx="8525594" cy="459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4869160"/>
            <a:ext cx="2893204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5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:</a:t>
            </a:r>
            <a:br>
              <a:rPr lang="nl-NL" dirty="0" smtClean="0"/>
            </a:br>
            <a:r>
              <a:rPr lang="nl-NL" dirty="0" smtClean="0"/>
              <a:t>Artist </a:t>
            </a:r>
            <a:r>
              <a:rPr lang="nl-NL" dirty="0" err="1" smtClean="0"/>
              <a:t>Proposal</a:t>
            </a:r>
            <a:r>
              <a:rPr lang="nl-NL" dirty="0" smtClean="0"/>
              <a:t> Management</a:t>
            </a:r>
            <a:endParaRPr lang="en-US" dirty="0"/>
          </a:p>
        </p:txBody>
      </p:sp>
      <p:sp>
        <p:nvSpPr>
          <p:cNvPr id="5" name="Explosion 1 4"/>
          <p:cNvSpPr/>
          <p:nvPr/>
        </p:nvSpPr>
        <p:spPr>
          <a:xfrm>
            <a:off x="6567073" y="1538680"/>
            <a:ext cx="2448272" cy="2016224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Oracle </a:t>
            </a:r>
            <a:r>
              <a:rPr lang="nl-NL" dirty="0" err="1" smtClean="0"/>
              <a:t>OpenWorld</a:t>
            </a:r>
            <a:r>
              <a:rPr lang="nl-NL" dirty="0" smtClean="0"/>
              <a:t> 2016</a:t>
            </a:r>
            <a:endParaRPr lang="en-US" dirty="0"/>
          </a:p>
        </p:txBody>
      </p:sp>
      <p:sp>
        <p:nvSpPr>
          <p:cNvPr id="6" name="Explosion 1 5"/>
          <p:cNvSpPr/>
          <p:nvPr/>
        </p:nvSpPr>
        <p:spPr>
          <a:xfrm>
            <a:off x="6372200" y="2996952"/>
            <a:ext cx="2448272" cy="2016224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>
                <a:solidFill>
                  <a:schemeClr val="accent4">
                    <a:lumMod val="75000"/>
                  </a:schemeClr>
                </a:solidFill>
              </a:rPr>
              <a:t>AMIS Beyond </a:t>
            </a:r>
            <a:r>
              <a:rPr lang="nl-NL" dirty="0" err="1" smtClean="0">
                <a:solidFill>
                  <a:schemeClr val="accent4">
                    <a:lumMod val="75000"/>
                  </a:schemeClr>
                </a:solidFill>
              </a:rPr>
              <a:t>the</a:t>
            </a:r>
            <a:r>
              <a:rPr lang="nl-NL" dirty="0" smtClean="0">
                <a:solidFill>
                  <a:schemeClr val="accent4">
                    <a:lumMod val="75000"/>
                  </a:schemeClr>
                </a:solidFill>
              </a:rPr>
              <a:t> Horizon 2016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7" name="Explosion 1 6"/>
          <p:cNvSpPr/>
          <p:nvPr/>
        </p:nvSpPr>
        <p:spPr>
          <a:xfrm>
            <a:off x="6706261" y="4561077"/>
            <a:ext cx="2448272" cy="2016224"/>
          </a:xfrm>
          <a:prstGeom prst="irregularSeal1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FF0000"/>
                </a:solidFill>
              </a:rPr>
              <a:t>Oracle </a:t>
            </a:r>
            <a:r>
              <a:rPr lang="en-US" sz="1400" dirty="0" smtClean="0">
                <a:solidFill>
                  <a:srgbClr val="FF0000"/>
                </a:solidFill>
              </a:rPr>
              <a:t/>
            </a:r>
            <a:br>
              <a:rPr lang="en-US" sz="1400" dirty="0" smtClean="0">
                <a:solidFill>
                  <a:srgbClr val="FF0000"/>
                </a:solidFill>
              </a:rPr>
            </a:br>
            <a:r>
              <a:rPr lang="en-US" sz="1400" dirty="0" smtClean="0">
                <a:solidFill>
                  <a:srgbClr val="FF0000"/>
                </a:solidFill>
              </a:rPr>
              <a:t>Fusion </a:t>
            </a:r>
            <a:r>
              <a:rPr lang="en-US" sz="1400" dirty="0">
                <a:solidFill>
                  <a:srgbClr val="FF0000"/>
                </a:solidFill>
              </a:rPr>
              <a:t>Middleware &amp; PaaS Partner Community </a:t>
            </a:r>
            <a:r>
              <a:rPr lang="en-US" sz="1400" dirty="0" smtClean="0">
                <a:solidFill>
                  <a:srgbClr val="FF0000"/>
                </a:solidFill>
              </a:rPr>
              <a:t>Forum 2017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2050" name="Picture 2" descr="http://all4desktop.com/data_images/original/4240423-peopl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34" y="1798638"/>
            <a:ext cx="1757362" cy="121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nme.assets.ipccdn.co.uk/images/210116Adele_getty500440292_20_210116.article_x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356751"/>
            <a:ext cx="2805447" cy="1665734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i.telegraph.co.uk/multimedia/archive/02277/Bruce_Springsteen__2277201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826" y="2976323"/>
            <a:ext cx="3598268" cy="224601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encrypted-tbn2.gstatic.com/images?q=tbn:ANd9GcQcn-jMZI4BH_axinMUOgrmqjojuZOWvih87iDGfTqaRo2pmTl_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96" y="4103538"/>
            <a:ext cx="2514600" cy="181927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encrypted-tbn2.gstatic.com/images?q=tbn:ANd9GcT1wyuihiamt8y4k0Y2u37uRTH61AkBxgXwKawJ9kuRdDAe77wC3Q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5128072"/>
            <a:ext cx="2705100" cy="1685926"/>
          </a:xfrm>
          <a:prstGeom prst="clou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5231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Lifecycle</a:t>
            </a:r>
            <a:r>
              <a:rPr lang="nl-NL" dirty="0" smtClean="0"/>
              <a:t> of </a:t>
            </a:r>
            <a:r>
              <a:rPr lang="nl-NL" dirty="0" err="1" smtClean="0"/>
              <a:t>Instance</a:t>
            </a:r>
            <a:r>
              <a:rPr lang="nl-NL" dirty="0" smtClean="0"/>
              <a:t> 121 – </a:t>
            </a:r>
            <a:r>
              <a:rPr lang="nl-NL" dirty="0" err="1" smtClean="0"/>
              <a:t>succesfully</a:t>
            </a:r>
            <a:r>
              <a:rPr lang="nl-NL" dirty="0" smtClean="0"/>
              <a:t> </a:t>
            </a:r>
            <a:r>
              <a:rPr lang="nl-NL" dirty="0" err="1" smtClean="0"/>
              <a:t>engaged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219" y="1628800"/>
            <a:ext cx="8525594" cy="4590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304" y="2852936"/>
            <a:ext cx="6017864" cy="37444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5404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51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Next Steps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 smtClean="0"/>
              <a:t>Iteratively</a:t>
            </a:r>
            <a:r>
              <a:rPr lang="nl-NL" dirty="0" smtClean="0"/>
              <a:t> </a:t>
            </a:r>
            <a:r>
              <a:rPr lang="nl-NL" dirty="0" err="1" smtClean="0"/>
              <a:t>refine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model</a:t>
            </a:r>
          </a:p>
          <a:p>
            <a:pPr lvl="1"/>
            <a:r>
              <a:rPr lang="nl-NL" dirty="0" err="1" smtClean="0"/>
              <a:t>Create</a:t>
            </a:r>
            <a:r>
              <a:rPr lang="nl-NL" dirty="0" smtClean="0"/>
              <a:t> a draft, </a:t>
            </a:r>
            <a:r>
              <a:rPr lang="nl-NL" dirty="0" err="1" smtClean="0"/>
              <a:t>modify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r>
              <a:rPr lang="nl-NL" dirty="0" smtClean="0"/>
              <a:t>, </a:t>
            </a:r>
            <a:r>
              <a:rPr lang="nl-NL" dirty="0" err="1" smtClean="0"/>
              <a:t>activate</a:t>
            </a:r>
            <a:r>
              <a:rPr lang="nl-NL" dirty="0" smtClean="0"/>
              <a:t> </a:t>
            </a:r>
            <a:r>
              <a:rPr lang="nl-NL" dirty="0" err="1" smtClean="0"/>
              <a:t>refined</a:t>
            </a:r>
            <a:r>
              <a:rPr lang="nl-NL" dirty="0" smtClean="0"/>
              <a:t> model</a:t>
            </a:r>
          </a:p>
          <a:p>
            <a:r>
              <a:rPr lang="nl-NL" dirty="0" err="1"/>
              <a:t>Redeploy</a:t>
            </a:r>
            <a:r>
              <a:rPr lang="nl-NL" dirty="0"/>
              <a:t> </a:t>
            </a:r>
            <a:r>
              <a:rPr lang="nl-NL" dirty="0" smtClean="0"/>
              <a:t>SB </a:t>
            </a:r>
            <a:r>
              <a:rPr lang="nl-NL" dirty="0" err="1" smtClean="0"/>
              <a:t>and</a:t>
            </a:r>
            <a:r>
              <a:rPr lang="nl-NL" dirty="0" smtClean="0"/>
              <a:t> SOA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pPr lvl="1"/>
            <a:r>
              <a:rPr lang="nl-NL" dirty="0" smtClean="0"/>
              <a:t>Model </a:t>
            </a:r>
            <a:r>
              <a:rPr lang="nl-NL" dirty="0" err="1" smtClean="0"/>
              <a:t>stays</a:t>
            </a:r>
            <a:r>
              <a:rPr lang="nl-NL" dirty="0" smtClean="0"/>
              <a:t> </a:t>
            </a:r>
            <a:r>
              <a:rPr lang="nl-NL" dirty="0" err="1" smtClean="0"/>
              <a:t>valid</a:t>
            </a:r>
            <a:r>
              <a:rPr lang="nl-NL" dirty="0" smtClean="0"/>
              <a:t> </a:t>
            </a:r>
            <a:r>
              <a:rPr lang="nl-NL" dirty="0" err="1" smtClean="0"/>
              <a:t>if</a:t>
            </a:r>
            <a:r>
              <a:rPr lang="nl-NL" dirty="0" smtClean="0"/>
              <a:t>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mappings</a:t>
            </a:r>
            <a:r>
              <a:rPr lang="nl-NL" dirty="0" smtClean="0"/>
              <a:t> are </a:t>
            </a:r>
            <a:r>
              <a:rPr lang="nl-NL" dirty="0" err="1" smtClean="0"/>
              <a:t>still</a:t>
            </a:r>
            <a:r>
              <a:rPr lang="nl-NL" dirty="0" smtClean="0"/>
              <a:t> </a:t>
            </a:r>
            <a:r>
              <a:rPr lang="nl-NL" dirty="0" err="1" smtClean="0"/>
              <a:t>valid</a:t>
            </a:r>
            <a:endParaRPr lang="nl-NL" dirty="0" smtClean="0"/>
          </a:p>
          <a:p>
            <a:r>
              <a:rPr lang="nl-NL" dirty="0" err="1" smtClean="0"/>
              <a:t>Create</a:t>
            </a:r>
            <a:r>
              <a:rPr lang="nl-NL" dirty="0" smtClean="0"/>
              <a:t> </a:t>
            </a:r>
            <a:r>
              <a:rPr lang="nl-NL" dirty="0" err="1" smtClean="0"/>
              <a:t>additional</a:t>
            </a:r>
            <a:r>
              <a:rPr lang="nl-NL" dirty="0" smtClean="0"/>
              <a:t> </a:t>
            </a:r>
            <a:r>
              <a:rPr lang="nl-NL" dirty="0" err="1" smtClean="0"/>
              <a:t>models</a:t>
            </a:r>
            <a:endParaRPr lang="nl-NL" dirty="0" smtClean="0"/>
          </a:p>
          <a:p>
            <a:pPr lvl="1"/>
            <a:r>
              <a:rPr lang="nl-NL" dirty="0" smtClean="0"/>
              <a:t>Even on top of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same</a:t>
            </a:r>
            <a:r>
              <a:rPr lang="nl-NL" dirty="0" smtClean="0"/>
              <a:t> </a:t>
            </a:r>
            <a:r>
              <a:rPr lang="nl-NL" dirty="0" err="1" smtClean="0"/>
              <a:t>underlying</a:t>
            </a:r>
            <a:r>
              <a:rPr lang="nl-NL" dirty="0" smtClean="0"/>
              <a:t> Service Bus </a:t>
            </a:r>
            <a:r>
              <a:rPr lang="nl-NL" dirty="0" err="1" smtClean="0"/>
              <a:t>and</a:t>
            </a:r>
            <a:r>
              <a:rPr lang="nl-NL" dirty="0" smtClean="0"/>
              <a:t> SOA </a:t>
            </a:r>
            <a:r>
              <a:rPr lang="nl-NL" dirty="0" err="1" smtClean="0"/>
              <a:t>components</a:t>
            </a:r>
            <a:endParaRPr lang="nl-NL" dirty="0" smtClean="0"/>
          </a:p>
          <a:p>
            <a:r>
              <a:rPr lang="nl-NL" dirty="0" err="1" smtClean="0"/>
              <a:t>Exploit</a:t>
            </a:r>
            <a:r>
              <a:rPr lang="nl-NL" dirty="0" smtClean="0"/>
              <a:t> </a:t>
            </a:r>
            <a:r>
              <a:rPr lang="nl-NL" dirty="0" err="1" smtClean="0"/>
              <a:t>collected</a:t>
            </a:r>
            <a:r>
              <a:rPr lang="nl-NL" dirty="0" smtClean="0"/>
              <a:t> data in OBI EE</a:t>
            </a:r>
          </a:p>
          <a:p>
            <a:pPr lvl="1"/>
            <a:r>
              <a:rPr lang="nl-NL" dirty="0" smtClean="0"/>
              <a:t>Out of </a:t>
            </a:r>
            <a:r>
              <a:rPr lang="nl-NL" dirty="0" err="1" smtClean="0"/>
              <a:t>the</a:t>
            </a:r>
            <a:r>
              <a:rPr lang="nl-NL" dirty="0" smtClean="0"/>
              <a:t> box </a:t>
            </a:r>
            <a:r>
              <a:rPr lang="nl-NL" dirty="0" err="1" smtClean="0"/>
              <a:t>reports</a:t>
            </a:r>
            <a:endParaRPr lang="nl-NL" dirty="0" smtClean="0"/>
          </a:p>
          <a:p>
            <a:r>
              <a:rPr lang="nl-NL" dirty="0" err="1" smtClean="0"/>
              <a:t>Leverage</a:t>
            </a:r>
            <a:r>
              <a:rPr lang="nl-NL" dirty="0" smtClean="0"/>
              <a:t> BAM</a:t>
            </a:r>
          </a:p>
          <a:p>
            <a:pPr lvl="1"/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</a:t>
            </a:r>
            <a:r>
              <a:rPr lang="nl-NL" dirty="0" err="1" smtClean="0"/>
              <a:t>metrics</a:t>
            </a:r>
            <a:r>
              <a:rPr lang="nl-NL" dirty="0" smtClean="0"/>
              <a:t> are </a:t>
            </a:r>
            <a:r>
              <a:rPr lang="nl-NL" dirty="0" err="1" smtClean="0"/>
              <a:t>exposed</a:t>
            </a:r>
            <a:r>
              <a:rPr lang="nl-NL" dirty="0" smtClean="0"/>
              <a:t> </a:t>
            </a:r>
            <a:r>
              <a:rPr lang="nl-NL" dirty="0" err="1" smtClean="0"/>
              <a:t>through</a:t>
            </a:r>
            <a:r>
              <a:rPr lang="nl-NL" dirty="0" smtClean="0"/>
              <a:t> BAM Data </a:t>
            </a:r>
            <a:r>
              <a:rPr lang="nl-NL" dirty="0" err="1" smtClean="0"/>
              <a:t>Objects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utilized</a:t>
            </a:r>
            <a:r>
              <a:rPr lang="nl-NL" dirty="0" smtClean="0"/>
              <a:t> in </a:t>
            </a:r>
            <a:r>
              <a:rPr lang="nl-NL" dirty="0" err="1" smtClean="0"/>
              <a:t>your</a:t>
            </a:r>
            <a:r>
              <a:rPr lang="nl-NL" dirty="0" smtClean="0"/>
              <a:t> </a:t>
            </a:r>
            <a:r>
              <a:rPr lang="nl-NL" dirty="0" err="1" smtClean="0"/>
              <a:t>own</a:t>
            </a:r>
            <a:r>
              <a:rPr lang="nl-NL" dirty="0" smtClean="0"/>
              <a:t> </a:t>
            </a:r>
            <a:r>
              <a:rPr lang="nl-NL" dirty="0" err="1" smtClean="0"/>
              <a:t>custom</a:t>
            </a:r>
            <a:r>
              <a:rPr lang="nl-NL" dirty="0" smtClean="0"/>
              <a:t> Business Views </a:t>
            </a:r>
            <a:r>
              <a:rPr lang="nl-NL" dirty="0" err="1" smtClean="0"/>
              <a:t>and</a:t>
            </a:r>
            <a:r>
              <a:rPr lang="nl-NL" dirty="0" smtClean="0"/>
              <a:t> Dashboards</a:t>
            </a:r>
          </a:p>
          <a:p>
            <a:r>
              <a:rPr lang="nl-NL" dirty="0" smtClean="0"/>
              <a:t>Do </a:t>
            </a:r>
            <a:r>
              <a:rPr lang="nl-NL" dirty="0" err="1" smtClean="0"/>
              <a:t>anything</a:t>
            </a:r>
            <a:r>
              <a:rPr lang="nl-NL" dirty="0" smtClean="0"/>
              <a:t> </a:t>
            </a:r>
            <a:r>
              <a:rPr lang="nl-NL" dirty="0" err="1" smtClean="0"/>
              <a:t>you</a:t>
            </a:r>
            <a:r>
              <a:rPr lang="nl-NL" dirty="0" smtClean="0"/>
              <a:t> like </a:t>
            </a:r>
            <a:r>
              <a:rPr lang="nl-NL" dirty="0" err="1" smtClean="0"/>
              <a:t>through</a:t>
            </a:r>
            <a:r>
              <a:rPr lang="nl-NL" dirty="0" smtClean="0"/>
              <a:t> SQL</a:t>
            </a:r>
          </a:p>
          <a:p>
            <a:pPr lvl="1"/>
            <a:r>
              <a:rPr lang="nl-NL" dirty="0" err="1" smtClean="0"/>
              <a:t>Underlying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&amp; BAM are database views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tables</a:t>
            </a:r>
            <a:endParaRPr lang="nl-NL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91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When</a:t>
            </a:r>
            <a:r>
              <a:rPr lang="nl-NL" dirty="0" smtClean="0"/>
              <a:t>? </a:t>
            </a:r>
            <a:r>
              <a:rPr lang="nl-NL" dirty="0" err="1" smtClean="0"/>
              <a:t>Conditions</a:t>
            </a:r>
            <a:r>
              <a:rPr lang="nl-NL" dirty="0" smtClean="0"/>
              <a:t>? </a:t>
            </a:r>
            <a:r>
              <a:rPr lang="nl-NL" dirty="0" err="1" smtClean="0"/>
              <a:t>Where</a:t>
            </a:r>
            <a:r>
              <a:rPr lang="nl-NL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276872"/>
            <a:ext cx="8817712" cy="35550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6240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10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5"/>
          <a:stretch/>
        </p:blipFill>
        <p:spPr bwMode="auto">
          <a:xfrm>
            <a:off x="0" y="0"/>
            <a:ext cx="9132168" cy="5439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7504" y="5517232"/>
            <a:ext cx="800090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Wednesday</a:t>
            </a:r>
            <a:r>
              <a:rPr lang="nl-NL" dirty="0" smtClean="0"/>
              <a:t> – </a:t>
            </a:r>
            <a:r>
              <a:rPr lang="nl-NL" dirty="0" err="1" smtClean="0"/>
              <a:t>all-day</a:t>
            </a:r>
            <a:r>
              <a:rPr lang="nl-NL" dirty="0" smtClean="0"/>
              <a:t> workshops, </a:t>
            </a:r>
            <a:r>
              <a:rPr lang="nl-NL" dirty="0" err="1" smtClean="0"/>
              <a:t>welcome</a:t>
            </a:r>
            <a:r>
              <a:rPr lang="nl-NL" dirty="0" smtClean="0"/>
              <a:t> </a:t>
            </a:r>
            <a:r>
              <a:rPr lang="nl-NL" dirty="0" err="1" smtClean="0"/>
              <a:t>reception</a:t>
            </a:r>
            <a:endParaRPr lang="nl-NL" dirty="0" smtClean="0"/>
          </a:p>
          <a:p>
            <a:r>
              <a:rPr lang="nl-NL" dirty="0" err="1" smtClean="0"/>
              <a:t>Thursday</a:t>
            </a:r>
            <a:r>
              <a:rPr lang="nl-NL" dirty="0" smtClean="0"/>
              <a:t> – </a:t>
            </a:r>
            <a:r>
              <a:rPr lang="nl-NL" dirty="0" err="1" smtClean="0"/>
              <a:t>breakfast</a:t>
            </a:r>
            <a:r>
              <a:rPr lang="nl-NL" dirty="0" smtClean="0"/>
              <a:t>, 8 rooms, 50+ </a:t>
            </a:r>
            <a:r>
              <a:rPr lang="nl-NL" dirty="0" err="1" smtClean="0"/>
              <a:t>sessions</a:t>
            </a:r>
            <a:r>
              <a:rPr lang="nl-NL" dirty="0" smtClean="0"/>
              <a:t>, UX </a:t>
            </a:r>
            <a:r>
              <a:rPr lang="nl-NL" dirty="0" err="1" smtClean="0"/>
              <a:t>experience</a:t>
            </a:r>
            <a:r>
              <a:rPr lang="nl-NL" dirty="0" smtClean="0"/>
              <a:t>, </a:t>
            </a:r>
            <a:r>
              <a:rPr lang="nl-NL" dirty="0" err="1" smtClean="0"/>
              <a:t>dinner</a:t>
            </a:r>
            <a:r>
              <a:rPr lang="nl-NL" dirty="0" smtClean="0"/>
              <a:t> &amp; party</a:t>
            </a:r>
          </a:p>
          <a:p>
            <a:r>
              <a:rPr lang="nl-NL" dirty="0" smtClean="0"/>
              <a:t>Friday – </a:t>
            </a:r>
            <a:r>
              <a:rPr lang="nl-NL" dirty="0" err="1" smtClean="0"/>
              <a:t>breakfast</a:t>
            </a:r>
            <a:r>
              <a:rPr lang="nl-NL" dirty="0" smtClean="0"/>
              <a:t>, </a:t>
            </a:r>
            <a:r>
              <a:rPr lang="nl-NL" dirty="0" err="1" smtClean="0"/>
              <a:t>early</a:t>
            </a:r>
            <a:r>
              <a:rPr lang="nl-NL" dirty="0" smtClean="0"/>
              <a:t> </a:t>
            </a:r>
            <a:r>
              <a:rPr lang="nl-NL" dirty="0" err="1" smtClean="0"/>
              <a:t>birds</a:t>
            </a:r>
            <a:r>
              <a:rPr lang="nl-NL" dirty="0" smtClean="0"/>
              <a:t> </a:t>
            </a:r>
            <a:r>
              <a:rPr lang="nl-NL" dirty="0" err="1" smtClean="0"/>
              <a:t>sessions</a:t>
            </a:r>
            <a:r>
              <a:rPr lang="nl-NL" dirty="0" smtClean="0"/>
              <a:t>, 8 rooms, 50+ </a:t>
            </a:r>
            <a:r>
              <a:rPr lang="nl-NL" dirty="0" err="1" smtClean="0"/>
              <a:t>sessions</a:t>
            </a:r>
            <a:endParaRPr lang="nl-NL" dirty="0" smtClean="0"/>
          </a:p>
          <a:p>
            <a:r>
              <a:rPr lang="nl-NL" dirty="0" smtClean="0"/>
              <a:t>Weekend –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beach</a:t>
            </a:r>
            <a:r>
              <a:rPr lang="nl-NL" dirty="0" smtClean="0"/>
              <a:t> | </a:t>
            </a:r>
            <a:r>
              <a:rPr lang="nl-NL" dirty="0" err="1" smtClean="0"/>
              <a:t>to</a:t>
            </a:r>
            <a:r>
              <a:rPr lang="nl-NL" dirty="0" smtClean="0"/>
              <a:t> Amsterdam |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tourist</a:t>
            </a:r>
            <a:r>
              <a:rPr lang="nl-NL" dirty="0" smtClean="0"/>
              <a:t> </a:t>
            </a:r>
            <a:r>
              <a:rPr lang="nl-NL" dirty="0" err="1" smtClean="0"/>
              <a:t>attractions</a:t>
            </a:r>
            <a:r>
              <a:rPr lang="nl-NL" dirty="0" smtClean="0"/>
              <a:t> of Holland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691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dirty="0" smtClean="0"/>
              <a:t>High level </a:t>
            </a:r>
            <a:r>
              <a:rPr lang="nl-NL" sz="2400" dirty="0" err="1" smtClean="0"/>
              <a:t>process</a:t>
            </a:r>
            <a:r>
              <a:rPr lang="nl-NL" sz="2400" dirty="0" smtClean="0"/>
              <a:t> flow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1475656" y="1700808"/>
            <a:ext cx="2808312" cy="9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submitted</a:t>
            </a:r>
            <a:r>
              <a:rPr lang="nl-NL" sz="1600" dirty="0" smtClean="0"/>
              <a:t> </a:t>
            </a:r>
            <a:r>
              <a:rPr lang="nl-NL" sz="1600" dirty="0" err="1" smtClean="0"/>
              <a:t>by</a:t>
            </a:r>
            <a:r>
              <a:rPr lang="nl-NL" sz="1600" dirty="0" smtClean="0"/>
              <a:t> </a:t>
            </a:r>
            <a:r>
              <a:rPr lang="nl-NL" sz="1600" dirty="0" err="1" smtClean="0"/>
              <a:t>the</a:t>
            </a:r>
            <a:r>
              <a:rPr lang="nl-NL" sz="1600" dirty="0" smtClean="0"/>
              <a:t> community for </a:t>
            </a:r>
            <a:r>
              <a:rPr lang="nl-NL" sz="1600" dirty="0" err="1" smtClean="0"/>
              <a:t>an</a:t>
            </a:r>
            <a:r>
              <a:rPr lang="nl-NL" sz="1600" dirty="0" smtClean="0"/>
              <a:t> artist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perform</a:t>
            </a:r>
            <a:r>
              <a:rPr lang="nl-NL" sz="1600" dirty="0" smtClean="0"/>
              <a:t> at </a:t>
            </a:r>
            <a:r>
              <a:rPr lang="nl-NL" sz="1600" dirty="0" err="1" smtClean="0"/>
              <a:t>an</a:t>
            </a:r>
            <a:r>
              <a:rPr lang="nl-NL" sz="1600" dirty="0" smtClean="0"/>
              <a:t> event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4891360" y="2060848"/>
            <a:ext cx="2711104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Each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</a:t>
            </a:r>
            <a:r>
              <a:rPr lang="nl-NL" sz="1600" dirty="0" smtClean="0"/>
              <a:t> is </a:t>
            </a:r>
            <a:r>
              <a:rPr lang="nl-NL" sz="1600" dirty="0" err="1" smtClean="0"/>
              <a:t>checked</a:t>
            </a:r>
            <a:r>
              <a:rPr lang="nl-NL" sz="1600" dirty="0" smtClean="0"/>
              <a:t> for </a:t>
            </a:r>
            <a:r>
              <a:rPr lang="nl-NL" sz="1600" dirty="0" err="1" smtClean="0"/>
              <a:t>duplicates</a:t>
            </a:r>
            <a:r>
              <a:rPr lang="nl-NL" sz="1600" dirty="0" smtClean="0"/>
              <a:t>, </a:t>
            </a:r>
            <a:r>
              <a:rPr lang="nl-NL" sz="1600" dirty="0" err="1" smtClean="0"/>
              <a:t>then</a:t>
            </a:r>
            <a:r>
              <a:rPr lang="nl-NL" sz="1600" dirty="0" smtClean="0"/>
              <a:t> </a:t>
            </a:r>
            <a:r>
              <a:rPr lang="nl-NL" sz="1600" dirty="0" err="1" smtClean="0"/>
              <a:t>validated</a:t>
            </a:r>
            <a:r>
              <a:rPr lang="nl-NL" sz="1600" dirty="0" smtClean="0"/>
              <a:t> (</a:t>
            </a:r>
            <a:r>
              <a:rPr lang="nl-NL" sz="1600" dirty="0" err="1" smtClean="0"/>
              <a:t>against</a:t>
            </a:r>
            <a:r>
              <a:rPr lang="nl-NL" sz="1600" dirty="0" smtClean="0"/>
              <a:t> business </a:t>
            </a:r>
            <a:r>
              <a:rPr lang="nl-NL" sz="1600" dirty="0" err="1" smtClean="0"/>
              <a:t>rules</a:t>
            </a:r>
            <a:r>
              <a:rPr lang="nl-NL" sz="1600" dirty="0" smtClean="0"/>
              <a:t>)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971600" y="3140968"/>
            <a:ext cx="2772308" cy="87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Surviving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submitted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a human actor for triage (</a:t>
            </a:r>
            <a:r>
              <a:rPr lang="nl-NL" sz="1600" dirty="0" err="1" smtClean="0"/>
              <a:t>approve</a:t>
            </a:r>
            <a:r>
              <a:rPr lang="nl-NL" sz="1600" dirty="0" smtClean="0"/>
              <a:t>/</a:t>
            </a:r>
            <a:r>
              <a:rPr lang="nl-NL" sz="1600" dirty="0" err="1" smtClean="0"/>
              <a:t>reject</a:t>
            </a:r>
            <a:r>
              <a:rPr lang="nl-NL" sz="1600" dirty="0" smtClean="0"/>
              <a:t>)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4428224" y="3861048"/>
            <a:ext cx="317424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One</a:t>
            </a:r>
            <a:r>
              <a:rPr lang="nl-NL" sz="1600" dirty="0" smtClean="0"/>
              <a:t> or more </a:t>
            </a:r>
            <a:r>
              <a:rPr lang="nl-NL" sz="1600" dirty="0" err="1" smtClean="0"/>
              <a:t>approved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selected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enter </a:t>
            </a:r>
            <a:r>
              <a:rPr lang="nl-NL" sz="1600" dirty="0" err="1" smtClean="0"/>
              <a:t>negotiotation</a:t>
            </a:r>
            <a:r>
              <a:rPr lang="nl-NL" sz="1600" dirty="0" smtClean="0"/>
              <a:t> </a:t>
            </a:r>
            <a:r>
              <a:rPr lang="nl-NL" sz="1600" dirty="0" err="1" smtClean="0"/>
              <a:t>phase</a:t>
            </a:r>
            <a:r>
              <a:rPr lang="nl-NL" sz="1600" dirty="0" smtClean="0"/>
              <a:t> </a:t>
            </a:r>
            <a:r>
              <a:rPr lang="nl-NL" sz="1600" dirty="0" err="1" smtClean="0"/>
              <a:t>with</a:t>
            </a:r>
            <a:r>
              <a:rPr lang="nl-NL" sz="1600" dirty="0" smtClean="0"/>
              <a:t> artist </a:t>
            </a:r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539552" y="4840171"/>
            <a:ext cx="3636404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When</a:t>
            </a:r>
            <a:r>
              <a:rPr lang="nl-NL" sz="1600" dirty="0" smtClean="0"/>
              <a:t>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negotation</a:t>
            </a:r>
            <a:r>
              <a:rPr lang="nl-NL" sz="1600" dirty="0" smtClean="0"/>
              <a:t> is </a:t>
            </a:r>
            <a:r>
              <a:rPr lang="nl-NL" sz="1600" dirty="0" err="1" smtClean="0"/>
              <a:t>successful</a:t>
            </a:r>
            <a:r>
              <a:rPr lang="nl-NL" sz="1600" dirty="0" smtClean="0"/>
              <a:t>,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</a:t>
            </a:r>
            <a:r>
              <a:rPr lang="nl-NL" sz="1600" dirty="0" smtClean="0"/>
              <a:t> is </a:t>
            </a:r>
            <a:r>
              <a:rPr lang="nl-NL" sz="1600" dirty="0" err="1" smtClean="0"/>
              <a:t>converted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‘engagement’; </a:t>
            </a:r>
            <a:r>
              <a:rPr lang="nl-NL" sz="1600" dirty="0" err="1" smtClean="0"/>
              <a:t>all</a:t>
            </a:r>
            <a:r>
              <a:rPr lang="nl-NL" sz="1600" dirty="0" smtClean="0"/>
              <a:t> </a:t>
            </a:r>
            <a:r>
              <a:rPr lang="nl-NL" sz="1600" dirty="0" err="1" smtClean="0"/>
              <a:t>other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closed</a:t>
            </a:r>
            <a:r>
              <a:rPr lang="nl-NL" sz="1600" dirty="0" smtClean="0"/>
              <a:t> at </a:t>
            </a:r>
            <a:r>
              <a:rPr lang="nl-NL" sz="1600" dirty="0" err="1" smtClean="0"/>
              <a:t>that</a:t>
            </a:r>
            <a:r>
              <a:rPr lang="nl-NL" sz="1600" dirty="0" smtClean="0"/>
              <a:t> point</a:t>
            </a:r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4428225" y="5517232"/>
            <a:ext cx="38884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When</a:t>
            </a:r>
            <a:r>
              <a:rPr lang="nl-NL" sz="1600" dirty="0" smtClean="0"/>
              <a:t>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negotation</a:t>
            </a:r>
            <a:r>
              <a:rPr lang="nl-NL" sz="1600" dirty="0" smtClean="0"/>
              <a:t> is </a:t>
            </a:r>
            <a:r>
              <a:rPr lang="nl-NL" sz="1600" dirty="0" err="1" smtClean="0"/>
              <a:t>not</a:t>
            </a:r>
            <a:r>
              <a:rPr lang="nl-NL" sz="1600" dirty="0" smtClean="0"/>
              <a:t> </a:t>
            </a:r>
            <a:r>
              <a:rPr lang="nl-NL" sz="1600" dirty="0" err="1" smtClean="0"/>
              <a:t>successful</a:t>
            </a:r>
            <a:r>
              <a:rPr lang="nl-NL" sz="1600" dirty="0" smtClean="0"/>
              <a:t>,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</a:t>
            </a:r>
            <a:r>
              <a:rPr lang="nl-NL" sz="1600" dirty="0" smtClean="0"/>
              <a:t> is </a:t>
            </a:r>
            <a:r>
              <a:rPr lang="nl-NL" sz="1600" dirty="0" err="1" smtClean="0"/>
              <a:t>converted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‘</a:t>
            </a:r>
            <a:r>
              <a:rPr lang="nl-NL" sz="1600" dirty="0" err="1" smtClean="0"/>
              <a:t>not</a:t>
            </a:r>
            <a:r>
              <a:rPr lang="nl-NL" sz="1600" dirty="0" smtClean="0"/>
              <a:t> </a:t>
            </a:r>
            <a:r>
              <a:rPr lang="nl-NL" sz="1600" dirty="0" err="1" smtClean="0"/>
              <a:t>feasible</a:t>
            </a:r>
            <a:r>
              <a:rPr lang="nl-NL" sz="1600" dirty="0" smtClean="0"/>
              <a:t>’. </a:t>
            </a:r>
            <a:r>
              <a:rPr lang="nl-NL" sz="1600" dirty="0" err="1" smtClean="0"/>
              <a:t>Another</a:t>
            </a:r>
            <a:r>
              <a:rPr lang="nl-NL" sz="1600" dirty="0" smtClean="0"/>
              <a:t> </a:t>
            </a:r>
            <a:r>
              <a:rPr lang="nl-NL" sz="1600" dirty="0" err="1" smtClean="0"/>
              <a:t>one</a:t>
            </a:r>
            <a:r>
              <a:rPr lang="nl-NL" sz="1600" dirty="0" smtClean="0"/>
              <a:t> of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approved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</a:t>
            </a:r>
            <a:r>
              <a:rPr lang="nl-NL" sz="1600" dirty="0" err="1" smtClean="0"/>
              <a:t>can</a:t>
            </a:r>
            <a:r>
              <a:rPr lang="nl-NL" sz="1600" dirty="0" smtClean="0"/>
              <a:t> </a:t>
            </a:r>
            <a:r>
              <a:rPr lang="nl-NL" sz="1600" dirty="0" err="1" smtClean="0"/>
              <a:t>now</a:t>
            </a:r>
            <a:r>
              <a:rPr lang="nl-NL" sz="1600" dirty="0" smtClean="0"/>
              <a:t> </a:t>
            </a:r>
            <a:r>
              <a:rPr lang="nl-NL" sz="1600" dirty="0" err="1" smtClean="0"/>
              <a:t>be</a:t>
            </a:r>
            <a:r>
              <a:rPr lang="nl-NL" sz="1600" dirty="0" smtClean="0"/>
              <a:t> </a:t>
            </a:r>
            <a:r>
              <a:rPr lang="nl-NL" sz="1600" dirty="0" err="1" smtClean="0"/>
              <a:t>promoted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177050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dirty="0" err="1" smtClean="0"/>
              <a:t>Milestones</a:t>
            </a:r>
            <a:r>
              <a:rPr lang="nl-NL" sz="2400" dirty="0" smtClean="0"/>
              <a:t> in </a:t>
            </a:r>
            <a:br>
              <a:rPr lang="nl-NL" sz="2400" dirty="0" smtClean="0"/>
            </a:br>
            <a:r>
              <a:rPr lang="nl-NL" sz="2400" dirty="0" err="1" smtClean="0"/>
              <a:t>the</a:t>
            </a:r>
            <a:r>
              <a:rPr lang="nl-NL" sz="2400" dirty="0" smtClean="0"/>
              <a:t> high level </a:t>
            </a:r>
            <a:r>
              <a:rPr lang="nl-NL" sz="2400" dirty="0" err="1" smtClean="0"/>
              <a:t>process</a:t>
            </a:r>
            <a:r>
              <a:rPr lang="nl-NL" sz="2400" dirty="0" smtClean="0"/>
              <a:t> flow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1475656" y="1700808"/>
            <a:ext cx="2808312" cy="9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submitted</a:t>
            </a:r>
            <a:r>
              <a:rPr lang="nl-NL" sz="1600" dirty="0" smtClean="0"/>
              <a:t> </a:t>
            </a:r>
            <a:r>
              <a:rPr lang="nl-NL" sz="1600" dirty="0" err="1" smtClean="0"/>
              <a:t>by</a:t>
            </a:r>
            <a:r>
              <a:rPr lang="nl-NL" sz="1600" dirty="0" smtClean="0"/>
              <a:t> </a:t>
            </a:r>
            <a:r>
              <a:rPr lang="nl-NL" sz="1600" dirty="0" err="1" smtClean="0"/>
              <a:t>the</a:t>
            </a:r>
            <a:r>
              <a:rPr lang="nl-NL" sz="1600" dirty="0" smtClean="0"/>
              <a:t> community for </a:t>
            </a:r>
            <a:r>
              <a:rPr lang="nl-NL" sz="1600" dirty="0" err="1" smtClean="0"/>
              <a:t>an</a:t>
            </a:r>
            <a:r>
              <a:rPr lang="nl-NL" sz="1600" dirty="0" smtClean="0"/>
              <a:t> artist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perform</a:t>
            </a:r>
            <a:r>
              <a:rPr lang="nl-NL" sz="1600" dirty="0" smtClean="0"/>
              <a:t> at </a:t>
            </a:r>
            <a:r>
              <a:rPr lang="nl-NL" sz="1600" dirty="0" err="1" smtClean="0"/>
              <a:t>an</a:t>
            </a:r>
            <a:r>
              <a:rPr lang="nl-NL" sz="1600" dirty="0" smtClean="0"/>
              <a:t> event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4891360" y="2060848"/>
            <a:ext cx="2711104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Each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</a:t>
            </a:r>
            <a:r>
              <a:rPr lang="nl-NL" sz="1600" dirty="0" smtClean="0"/>
              <a:t> is </a:t>
            </a:r>
            <a:r>
              <a:rPr lang="nl-NL" sz="1600" dirty="0" err="1" smtClean="0"/>
              <a:t>checked</a:t>
            </a:r>
            <a:r>
              <a:rPr lang="nl-NL" sz="1600" dirty="0" smtClean="0"/>
              <a:t> for </a:t>
            </a:r>
            <a:r>
              <a:rPr lang="nl-NL" sz="1600" dirty="0" err="1" smtClean="0"/>
              <a:t>duplicates</a:t>
            </a:r>
            <a:r>
              <a:rPr lang="nl-NL" sz="1600" dirty="0" smtClean="0"/>
              <a:t>, </a:t>
            </a:r>
            <a:r>
              <a:rPr lang="nl-NL" sz="1600" dirty="0" err="1" smtClean="0"/>
              <a:t>then</a:t>
            </a:r>
            <a:r>
              <a:rPr lang="nl-NL" sz="1600" dirty="0" smtClean="0"/>
              <a:t> </a:t>
            </a:r>
            <a:r>
              <a:rPr lang="nl-NL" sz="1600" dirty="0" err="1" smtClean="0"/>
              <a:t>validated</a:t>
            </a:r>
            <a:r>
              <a:rPr lang="nl-NL" sz="1600" dirty="0" smtClean="0"/>
              <a:t> (</a:t>
            </a:r>
            <a:r>
              <a:rPr lang="nl-NL" sz="1600" dirty="0" err="1" smtClean="0"/>
              <a:t>against</a:t>
            </a:r>
            <a:r>
              <a:rPr lang="nl-NL" sz="1600" dirty="0" smtClean="0"/>
              <a:t> business </a:t>
            </a:r>
            <a:r>
              <a:rPr lang="nl-NL" sz="1600" dirty="0" err="1" smtClean="0"/>
              <a:t>rules</a:t>
            </a:r>
            <a:r>
              <a:rPr lang="nl-NL" sz="1600" dirty="0" smtClean="0"/>
              <a:t>)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971600" y="3140968"/>
            <a:ext cx="2772308" cy="87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Surviving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submitted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a human actor for triage (</a:t>
            </a:r>
            <a:r>
              <a:rPr lang="nl-NL" sz="1600" dirty="0" err="1" smtClean="0"/>
              <a:t>approve</a:t>
            </a:r>
            <a:r>
              <a:rPr lang="nl-NL" sz="1600" dirty="0" smtClean="0"/>
              <a:t>/</a:t>
            </a:r>
            <a:r>
              <a:rPr lang="nl-NL" sz="1600" dirty="0" err="1" smtClean="0"/>
              <a:t>reject</a:t>
            </a:r>
            <a:r>
              <a:rPr lang="nl-NL" sz="1600" dirty="0" smtClean="0"/>
              <a:t>)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4428224" y="3861048"/>
            <a:ext cx="317424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One</a:t>
            </a:r>
            <a:r>
              <a:rPr lang="nl-NL" sz="1600" dirty="0" smtClean="0"/>
              <a:t> or more </a:t>
            </a:r>
            <a:r>
              <a:rPr lang="nl-NL" sz="1600" dirty="0" err="1" smtClean="0"/>
              <a:t>approved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selected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enter </a:t>
            </a:r>
            <a:r>
              <a:rPr lang="nl-NL" sz="1600" dirty="0" err="1" smtClean="0"/>
              <a:t>negotiotation</a:t>
            </a:r>
            <a:r>
              <a:rPr lang="nl-NL" sz="1600" dirty="0" smtClean="0"/>
              <a:t> </a:t>
            </a:r>
            <a:r>
              <a:rPr lang="nl-NL" sz="1600" dirty="0" err="1" smtClean="0"/>
              <a:t>phase</a:t>
            </a:r>
            <a:r>
              <a:rPr lang="nl-NL" sz="1600" dirty="0" smtClean="0"/>
              <a:t> </a:t>
            </a:r>
            <a:r>
              <a:rPr lang="nl-NL" sz="1600" dirty="0" err="1" smtClean="0"/>
              <a:t>with</a:t>
            </a:r>
            <a:r>
              <a:rPr lang="nl-NL" sz="1600" dirty="0" smtClean="0"/>
              <a:t> artist </a:t>
            </a:r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539552" y="4840171"/>
            <a:ext cx="3636404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When</a:t>
            </a:r>
            <a:r>
              <a:rPr lang="nl-NL" sz="1600" dirty="0" smtClean="0"/>
              <a:t>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negotation</a:t>
            </a:r>
            <a:r>
              <a:rPr lang="nl-NL" sz="1600" dirty="0" smtClean="0"/>
              <a:t> is </a:t>
            </a:r>
            <a:r>
              <a:rPr lang="nl-NL" sz="1600" dirty="0" err="1" smtClean="0"/>
              <a:t>successful</a:t>
            </a:r>
            <a:r>
              <a:rPr lang="nl-NL" sz="1600" dirty="0" smtClean="0"/>
              <a:t>,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</a:t>
            </a:r>
            <a:r>
              <a:rPr lang="nl-NL" sz="1600" dirty="0" smtClean="0"/>
              <a:t> is </a:t>
            </a:r>
            <a:r>
              <a:rPr lang="nl-NL" sz="1600" dirty="0" err="1" smtClean="0"/>
              <a:t>converted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‘engagement’; </a:t>
            </a:r>
            <a:r>
              <a:rPr lang="nl-NL" sz="1600" dirty="0" err="1" smtClean="0"/>
              <a:t>all</a:t>
            </a:r>
            <a:r>
              <a:rPr lang="nl-NL" sz="1600" dirty="0" smtClean="0"/>
              <a:t> </a:t>
            </a:r>
            <a:r>
              <a:rPr lang="nl-NL" sz="1600" dirty="0" err="1" smtClean="0"/>
              <a:t>other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closed</a:t>
            </a:r>
            <a:r>
              <a:rPr lang="nl-NL" sz="1600" dirty="0" smtClean="0"/>
              <a:t> at </a:t>
            </a:r>
            <a:r>
              <a:rPr lang="nl-NL" sz="1600" dirty="0" err="1" smtClean="0"/>
              <a:t>that</a:t>
            </a:r>
            <a:r>
              <a:rPr lang="nl-NL" sz="1600" dirty="0" smtClean="0"/>
              <a:t> point</a:t>
            </a:r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4428225" y="5445224"/>
            <a:ext cx="38884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When</a:t>
            </a:r>
            <a:r>
              <a:rPr lang="nl-NL" sz="1600" dirty="0" smtClean="0"/>
              <a:t>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negotation</a:t>
            </a:r>
            <a:r>
              <a:rPr lang="nl-NL" sz="1600" dirty="0" smtClean="0"/>
              <a:t> is </a:t>
            </a:r>
            <a:r>
              <a:rPr lang="nl-NL" sz="1600" dirty="0" err="1" smtClean="0"/>
              <a:t>not</a:t>
            </a:r>
            <a:r>
              <a:rPr lang="nl-NL" sz="1600" dirty="0" smtClean="0"/>
              <a:t> </a:t>
            </a:r>
            <a:r>
              <a:rPr lang="nl-NL" sz="1600" dirty="0" err="1" smtClean="0"/>
              <a:t>successful</a:t>
            </a:r>
            <a:r>
              <a:rPr lang="nl-NL" sz="1600" dirty="0" smtClean="0"/>
              <a:t>,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</a:t>
            </a:r>
            <a:r>
              <a:rPr lang="nl-NL" sz="1600" dirty="0" smtClean="0"/>
              <a:t> is </a:t>
            </a:r>
            <a:r>
              <a:rPr lang="nl-NL" sz="1600" dirty="0" err="1" smtClean="0"/>
              <a:t>converted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‘</a:t>
            </a:r>
            <a:r>
              <a:rPr lang="nl-NL" sz="1600" dirty="0" err="1" smtClean="0"/>
              <a:t>not</a:t>
            </a:r>
            <a:r>
              <a:rPr lang="nl-NL" sz="1600" dirty="0" smtClean="0"/>
              <a:t> </a:t>
            </a:r>
            <a:r>
              <a:rPr lang="nl-NL" sz="1600" dirty="0" err="1" smtClean="0"/>
              <a:t>feasible</a:t>
            </a:r>
            <a:r>
              <a:rPr lang="nl-NL" sz="1600" dirty="0" smtClean="0"/>
              <a:t>’. </a:t>
            </a:r>
            <a:r>
              <a:rPr lang="nl-NL" sz="1600" dirty="0" err="1" smtClean="0"/>
              <a:t>Another</a:t>
            </a:r>
            <a:r>
              <a:rPr lang="nl-NL" sz="1600" dirty="0" smtClean="0"/>
              <a:t> </a:t>
            </a:r>
            <a:r>
              <a:rPr lang="nl-NL" sz="1600" dirty="0" err="1" smtClean="0"/>
              <a:t>one</a:t>
            </a:r>
            <a:r>
              <a:rPr lang="nl-NL" sz="1600" dirty="0" smtClean="0"/>
              <a:t> of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approved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</a:t>
            </a:r>
            <a:r>
              <a:rPr lang="nl-NL" sz="1600" dirty="0" err="1" smtClean="0"/>
              <a:t>can</a:t>
            </a:r>
            <a:r>
              <a:rPr lang="nl-NL" sz="1600" dirty="0" smtClean="0"/>
              <a:t> </a:t>
            </a:r>
            <a:r>
              <a:rPr lang="nl-NL" sz="1600" dirty="0" err="1" smtClean="0"/>
              <a:t>now</a:t>
            </a:r>
            <a:r>
              <a:rPr lang="nl-NL" sz="1600" dirty="0" smtClean="0"/>
              <a:t> </a:t>
            </a:r>
            <a:r>
              <a:rPr lang="nl-NL" sz="1600" dirty="0" err="1" smtClean="0"/>
              <a:t>be</a:t>
            </a:r>
            <a:r>
              <a:rPr lang="nl-NL" sz="1600" dirty="0" smtClean="0"/>
              <a:t> </a:t>
            </a:r>
            <a:r>
              <a:rPr lang="nl-NL" sz="1600" dirty="0" err="1" smtClean="0"/>
              <a:t>promoted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3220054" y="1523244"/>
            <a:ext cx="1357348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Initiated</a:t>
            </a:r>
            <a:endParaRPr lang="en-US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7257799" y="1902543"/>
            <a:ext cx="1357348" cy="42200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Duplicate</a:t>
            </a:r>
            <a:r>
              <a:rPr lang="nl-NL" sz="1400" dirty="0" smtClean="0"/>
              <a:t> of </a:t>
            </a:r>
            <a:r>
              <a:rPr lang="nl-NL" sz="1400" dirty="0" err="1" smtClean="0"/>
              <a:t>approved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7251116" y="2885450"/>
            <a:ext cx="1357348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Invalid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6579887" y="3209263"/>
            <a:ext cx="2011927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Under </a:t>
            </a:r>
            <a:r>
              <a:rPr lang="nl-NL" sz="1400" dirty="0" err="1"/>
              <a:t>Consideration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179512" y="3964746"/>
            <a:ext cx="1558030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Rejected</a:t>
            </a:r>
            <a:endParaRPr lang="en-US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179512" y="4289383"/>
            <a:ext cx="1558030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Approved</a:t>
            </a:r>
            <a:endParaRPr lang="en-US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7240263" y="1556792"/>
            <a:ext cx="1357348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dk1"/>
                </a:solidFill>
              </a:rPr>
              <a:t>In </a:t>
            </a:r>
            <a:r>
              <a:rPr lang="nl-NL" sz="1600" dirty="0" err="1">
                <a:solidFill>
                  <a:schemeClr val="dk1"/>
                </a:solidFill>
              </a:rPr>
              <a:t>Process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69325" y="4678153"/>
            <a:ext cx="1845822" cy="32403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/>
              <a:t>Under </a:t>
            </a:r>
            <a:r>
              <a:rPr lang="nl-NL" sz="1600" dirty="0" err="1"/>
              <a:t>negotiation</a:t>
            </a:r>
            <a:endParaRPr lang="en-US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7537642" y="6450674"/>
            <a:ext cx="1558030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Not</a:t>
            </a:r>
            <a:r>
              <a:rPr lang="nl-NL" sz="1400" dirty="0" smtClean="0"/>
              <a:t> </a:t>
            </a:r>
            <a:r>
              <a:rPr lang="nl-NL" sz="1400" dirty="0" err="1" smtClean="0"/>
              <a:t>feasible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12" y="6233599"/>
            <a:ext cx="1589346" cy="2917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Closed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5877272"/>
            <a:ext cx="1589346" cy="2917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Engagement</a:t>
            </a:r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>
            <a:off x="7236296" y="2358923"/>
            <a:ext cx="1357348" cy="4220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Duplicate</a:t>
            </a:r>
            <a:r>
              <a:rPr lang="nl-NL" sz="1400" dirty="0" smtClean="0"/>
              <a:t> of </a:t>
            </a:r>
          </a:p>
          <a:p>
            <a:pPr algn="ctr"/>
            <a:r>
              <a:rPr lang="nl-NL" sz="1400" dirty="0" smtClean="0"/>
              <a:t>in </a:t>
            </a:r>
            <a:r>
              <a:rPr lang="nl-NL" sz="1400" dirty="0" err="1" smtClean="0"/>
              <a:t>process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294449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 dirty="0" smtClean="0"/>
              <a:t>Business Indicators in </a:t>
            </a:r>
            <a:r>
              <a:rPr lang="nl-NL" sz="2400" dirty="0" err="1" smtClean="0"/>
              <a:t>Milestones</a:t>
            </a:r>
            <a:r>
              <a:rPr lang="nl-NL" sz="2400" dirty="0" smtClean="0"/>
              <a:t> in </a:t>
            </a:r>
            <a:r>
              <a:rPr lang="nl-NL" sz="2400" dirty="0" err="1" smtClean="0"/>
              <a:t>the</a:t>
            </a:r>
            <a:r>
              <a:rPr lang="nl-NL" sz="2400" dirty="0" smtClean="0"/>
              <a:t> high level </a:t>
            </a:r>
            <a:r>
              <a:rPr lang="nl-NL" sz="2400" dirty="0" err="1" smtClean="0"/>
              <a:t>process</a:t>
            </a:r>
            <a:r>
              <a:rPr lang="nl-NL" sz="2400" dirty="0" smtClean="0"/>
              <a:t> flow</a:t>
            </a:r>
            <a:endParaRPr lang="en-US" sz="2400" dirty="0"/>
          </a:p>
        </p:txBody>
      </p:sp>
      <p:sp>
        <p:nvSpPr>
          <p:cNvPr id="4" name="Rounded Rectangle 3"/>
          <p:cNvSpPr/>
          <p:nvPr/>
        </p:nvSpPr>
        <p:spPr>
          <a:xfrm>
            <a:off x="1475656" y="1700808"/>
            <a:ext cx="2808312" cy="9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submitted</a:t>
            </a:r>
            <a:r>
              <a:rPr lang="nl-NL" sz="1600" dirty="0" smtClean="0"/>
              <a:t> </a:t>
            </a:r>
            <a:r>
              <a:rPr lang="nl-NL" sz="1600" dirty="0" err="1" smtClean="0"/>
              <a:t>by</a:t>
            </a:r>
            <a:r>
              <a:rPr lang="nl-NL" sz="1600" dirty="0" smtClean="0"/>
              <a:t> </a:t>
            </a:r>
            <a:r>
              <a:rPr lang="nl-NL" sz="1600" dirty="0" err="1" smtClean="0"/>
              <a:t>the</a:t>
            </a:r>
            <a:r>
              <a:rPr lang="nl-NL" sz="1600" dirty="0" smtClean="0"/>
              <a:t> community for </a:t>
            </a:r>
            <a:r>
              <a:rPr lang="nl-NL" sz="1600" dirty="0" err="1" smtClean="0"/>
              <a:t>an</a:t>
            </a:r>
            <a:r>
              <a:rPr lang="nl-NL" sz="1600" dirty="0" smtClean="0"/>
              <a:t> artist </a:t>
            </a:r>
            <a:r>
              <a:rPr lang="nl-NL" sz="1600" dirty="0" err="1" smtClean="0"/>
              <a:t>to</a:t>
            </a:r>
            <a:r>
              <a:rPr lang="nl-NL" sz="1600" dirty="0" smtClean="0"/>
              <a:t> </a:t>
            </a:r>
            <a:r>
              <a:rPr lang="nl-NL" sz="1600" dirty="0" err="1" smtClean="0"/>
              <a:t>perform</a:t>
            </a:r>
            <a:r>
              <a:rPr lang="nl-NL" sz="1600" dirty="0" smtClean="0"/>
              <a:t> at </a:t>
            </a:r>
            <a:r>
              <a:rPr lang="nl-NL" sz="1600" dirty="0" err="1" smtClean="0"/>
              <a:t>an</a:t>
            </a:r>
            <a:r>
              <a:rPr lang="nl-NL" sz="1600" dirty="0" smtClean="0"/>
              <a:t> event</a:t>
            </a:r>
            <a:endParaRPr lang="en-US" sz="1600" dirty="0"/>
          </a:p>
        </p:txBody>
      </p:sp>
      <p:sp>
        <p:nvSpPr>
          <p:cNvPr id="5" name="Rounded Rectangle 4"/>
          <p:cNvSpPr/>
          <p:nvPr/>
        </p:nvSpPr>
        <p:spPr>
          <a:xfrm>
            <a:off x="4891360" y="2060848"/>
            <a:ext cx="2711104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Each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</a:t>
            </a:r>
            <a:r>
              <a:rPr lang="nl-NL" sz="1600" dirty="0" smtClean="0"/>
              <a:t> is </a:t>
            </a:r>
            <a:r>
              <a:rPr lang="nl-NL" sz="1600" dirty="0" err="1" smtClean="0"/>
              <a:t>checked</a:t>
            </a:r>
            <a:r>
              <a:rPr lang="nl-NL" sz="1600" dirty="0" smtClean="0"/>
              <a:t> for </a:t>
            </a:r>
            <a:r>
              <a:rPr lang="nl-NL" sz="1600" dirty="0" err="1" smtClean="0"/>
              <a:t>duplicates</a:t>
            </a:r>
            <a:r>
              <a:rPr lang="nl-NL" sz="1600" dirty="0" smtClean="0"/>
              <a:t>, </a:t>
            </a:r>
            <a:r>
              <a:rPr lang="nl-NL" sz="1600" dirty="0" err="1" smtClean="0"/>
              <a:t>then</a:t>
            </a:r>
            <a:r>
              <a:rPr lang="nl-NL" sz="1600" dirty="0" smtClean="0"/>
              <a:t> </a:t>
            </a:r>
            <a:r>
              <a:rPr lang="nl-NL" sz="1600" dirty="0" err="1" smtClean="0"/>
              <a:t>validated</a:t>
            </a:r>
            <a:r>
              <a:rPr lang="nl-NL" sz="1600" dirty="0" smtClean="0"/>
              <a:t> (</a:t>
            </a:r>
            <a:r>
              <a:rPr lang="nl-NL" sz="1600" dirty="0" err="1" smtClean="0"/>
              <a:t>against</a:t>
            </a:r>
            <a:r>
              <a:rPr lang="nl-NL" sz="1600" dirty="0" smtClean="0"/>
              <a:t> business </a:t>
            </a:r>
            <a:r>
              <a:rPr lang="nl-NL" sz="1600" dirty="0" err="1" smtClean="0"/>
              <a:t>rules</a:t>
            </a:r>
            <a:r>
              <a:rPr lang="nl-NL" sz="1600" dirty="0" smtClean="0"/>
              <a:t>)</a:t>
            </a:r>
            <a:endParaRPr lang="en-US" sz="1600" dirty="0"/>
          </a:p>
        </p:txBody>
      </p:sp>
      <p:sp>
        <p:nvSpPr>
          <p:cNvPr id="6" name="Rounded Rectangle 5"/>
          <p:cNvSpPr/>
          <p:nvPr/>
        </p:nvSpPr>
        <p:spPr>
          <a:xfrm>
            <a:off x="971600" y="3140968"/>
            <a:ext cx="2772308" cy="8768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Surviving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submitted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a human actor for triage (</a:t>
            </a:r>
            <a:r>
              <a:rPr lang="nl-NL" sz="1600" dirty="0" err="1" smtClean="0"/>
              <a:t>approve</a:t>
            </a:r>
            <a:r>
              <a:rPr lang="nl-NL" sz="1600" dirty="0" smtClean="0"/>
              <a:t>/</a:t>
            </a:r>
            <a:r>
              <a:rPr lang="nl-NL" sz="1600" dirty="0" err="1" smtClean="0"/>
              <a:t>reject</a:t>
            </a:r>
            <a:r>
              <a:rPr lang="nl-NL" sz="1600" dirty="0" smtClean="0"/>
              <a:t>)</a:t>
            </a:r>
            <a:endParaRPr lang="en-US" sz="1600" dirty="0"/>
          </a:p>
        </p:txBody>
      </p:sp>
      <p:sp>
        <p:nvSpPr>
          <p:cNvPr id="7" name="Rounded Rectangle 6"/>
          <p:cNvSpPr/>
          <p:nvPr/>
        </p:nvSpPr>
        <p:spPr>
          <a:xfrm>
            <a:off x="4428224" y="3861048"/>
            <a:ext cx="3174240" cy="93610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One</a:t>
            </a:r>
            <a:r>
              <a:rPr lang="nl-NL" sz="1600" dirty="0" smtClean="0"/>
              <a:t> or more </a:t>
            </a:r>
            <a:r>
              <a:rPr lang="nl-NL" sz="1600" dirty="0" err="1" smtClean="0"/>
              <a:t>approved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selected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enter </a:t>
            </a:r>
            <a:r>
              <a:rPr lang="nl-NL" sz="1600" dirty="0" err="1" smtClean="0"/>
              <a:t>negotiotation</a:t>
            </a:r>
            <a:r>
              <a:rPr lang="nl-NL" sz="1600" dirty="0" smtClean="0"/>
              <a:t> </a:t>
            </a:r>
            <a:r>
              <a:rPr lang="nl-NL" sz="1600" dirty="0" err="1" smtClean="0"/>
              <a:t>phase</a:t>
            </a:r>
            <a:r>
              <a:rPr lang="nl-NL" sz="1600" dirty="0" smtClean="0"/>
              <a:t> </a:t>
            </a:r>
            <a:r>
              <a:rPr lang="nl-NL" sz="1600" dirty="0" err="1" smtClean="0"/>
              <a:t>with</a:t>
            </a:r>
            <a:r>
              <a:rPr lang="nl-NL" sz="1600" dirty="0" smtClean="0"/>
              <a:t> artist </a:t>
            </a:r>
            <a:endParaRPr lang="en-US" sz="1600" dirty="0"/>
          </a:p>
        </p:txBody>
      </p:sp>
      <p:sp>
        <p:nvSpPr>
          <p:cNvPr id="8" name="Rounded Rectangle 7"/>
          <p:cNvSpPr/>
          <p:nvPr/>
        </p:nvSpPr>
        <p:spPr>
          <a:xfrm>
            <a:off x="539552" y="4840171"/>
            <a:ext cx="3636404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When</a:t>
            </a:r>
            <a:r>
              <a:rPr lang="nl-NL" sz="1600" dirty="0" smtClean="0"/>
              <a:t>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negotation</a:t>
            </a:r>
            <a:r>
              <a:rPr lang="nl-NL" sz="1600" dirty="0" smtClean="0"/>
              <a:t> is </a:t>
            </a:r>
            <a:r>
              <a:rPr lang="nl-NL" sz="1600" dirty="0" err="1" smtClean="0"/>
              <a:t>successful</a:t>
            </a:r>
            <a:r>
              <a:rPr lang="nl-NL" sz="1600" dirty="0" smtClean="0"/>
              <a:t>,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</a:t>
            </a:r>
            <a:r>
              <a:rPr lang="nl-NL" sz="1600" dirty="0" smtClean="0"/>
              <a:t> is </a:t>
            </a:r>
            <a:r>
              <a:rPr lang="nl-NL" sz="1600" dirty="0" err="1" smtClean="0"/>
              <a:t>converted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‘engagement’; </a:t>
            </a:r>
            <a:r>
              <a:rPr lang="nl-NL" sz="1600" dirty="0" err="1" smtClean="0"/>
              <a:t>all</a:t>
            </a:r>
            <a:r>
              <a:rPr lang="nl-NL" sz="1600" dirty="0" smtClean="0"/>
              <a:t> </a:t>
            </a:r>
            <a:r>
              <a:rPr lang="nl-NL" sz="1600" dirty="0" err="1" smtClean="0"/>
              <a:t>other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are </a:t>
            </a:r>
            <a:r>
              <a:rPr lang="nl-NL" sz="1600" dirty="0" err="1" smtClean="0"/>
              <a:t>closed</a:t>
            </a:r>
            <a:r>
              <a:rPr lang="nl-NL" sz="1600" dirty="0" smtClean="0"/>
              <a:t> at </a:t>
            </a:r>
            <a:r>
              <a:rPr lang="nl-NL" sz="1600" dirty="0" err="1" smtClean="0"/>
              <a:t>that</a:t>
            </a:r>
            <a:r>
              <a:rPr lang="nl-NL" sz="1600" dirty="0" smtClean="0"/>
              <a:t> point</a:t>
            </a:r>
            <a:endParaRPr lang="en-US" sz="1600" dirty="0"/>
          </a:p>
        </p:txBody>
      </p:sp>
      <p:sp>
        <p:nvSpPr>
          <p:cNvPr id="9" name="Rounded Rectangle 8"/>
          <p:cNvSpPr/>
          <p:nvPr/>
        </p:nvSpPr>
        <p:spPr>
          <a:xfrm>
            <a:off x="4428225" y="5445224"/>
            <a:ext cx="388843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When</a:t>
            </a:r>
            <a:r>
              <a:rPr lang="nl-NL" sz="1600" dirty="0" smtClean="0"/>
              <a:t>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negotation</a:t>
            </a:r>
            <a:r>
              <a:rPr lang="nl-NL" sz="1600" dirty="0" smtClean="0"/>
              <a:t> is </a:t>
            </a:r>
            <a:r>
              <a:rPr lang="nl-NL" sz="1600" dirty="0" err="1" smtClean="0"/>
              <a:t>not</a:t>
            </a:r>
            <a:r>
              <a:rPr lang="nl-NL" sz="1600" dirty="0" smtClean="0"/>
              <a:t> </a:t>
            </a:r>
            <a:r>
              <a:rPr lang="nl-NL" sz="1600" dirty="0" err="1" smtClean="0"/>
              <a:t>successful</a:t>
            </a:r>
            <a:r>
              <a:rPr lang="nl-NL" sz="1600" dirty="0" smtClean="0"/>
              <a:t>,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</a:t>
            </a:r>
            <a:r>
              <a:rPr lang="nl-NL" sz="1600" dirty="0" smtClean="0"/>
              <a:t> is </a:t>
            </a:r>
            <a:r>
              <a:rPr lang="nl-NL" sz="1600" dirty="0" err="1" smtClean="0"/>
              <a:t>converted</a:t>
            </a:r>
            <a:r>
              <a:rPr lang="nl-NL" sz="1600" dirty="0" smtClean="0"/>
              <a:t> </a:t>
            </a:r>
            <a:r>
              <a:rPr lang="nl-NL" sz="1600" dirty="0" err="1" smtClean="0"/>
              <a:t>to</a:t>
            </a:r>
            <a:r>
              <a:rPr lang="nl-NL" sz="1600" dirty="0" smtClean="0"/>
              <a:t> ‘</a:t>
            </a:r>
            <a:r>
              <a:rPr lang="nl-NL" sz="1600" dirty="0" err="1" smtClean="0"/>
              <a:t>not</a:t>
            </a:r>
            <a:r>
              <a:rPr lang="nl-NL" sz="1600" dirty="0" smtClean="0"/>
              <a:t> </a:t>
            </a:r>
            <a:r>
              <a:rPr lang="nl-NL" sz="1600" dirty="0" err="1" smtClean="0"/>
              <a:t>feasible</a:t>
            </a:r>
            <a:r>
              <a:rPr lang="nl-NL" sz="1600" dirty="0" smtClean="0"/>
              <a:t>’. </a:t>
            </a:r>
            <a:r>
              <a:rPr lang="nl-NL" sz="1600" dirty="0" err="1" smtClean="0"/>
              <a:t>Another</a:t>
            </a:r>
            <a:r>
              <a:rPr lang="nl-NL" sz="1600" dirty="0" smtClean="0"/>
              <a:t> </a:t>
            </a:r>
            <a:r>
              <a:rPr lang="nl-NL" sz="1600" dirty="0" err="1" smtClean="0"/>
              <a:t>one</a:t>
            </a:r>
            <a:r>
              <a:rPr lang="nl-NL" sz="1600" dirty="0" smtClean="0"/>
              <a:t> of </a:t>
            </a:r>
            <a:r>
              <a:rPr lang="nl-NL" sz="1600" dirty="0" err="1" smtClean="0"/>
              <a:t>the</a:t>
            </a:r>
            <a:r>
              <a:rPr lang="nl-NL" sz="1600" dirty="0" smtClean="0"/>
              <a:t> </a:t>
            </a:r>
            <a:r>
              <a:rPr lang="nl-NL" sz="1600" dirty="0" err="1" smtClean="0"/>
              <a:t>approved</a:t>
            </a:r>
            <a:r>
              <a:rPr lang="nl-NL" sz="1600" dirty="0" smtClean="0"/>
              <a:t> </a:t>
            </a:r>
            <a:r>
              <a:rPr lang="nl-NL" sz="1600" dirty="0" err="1" smtClean="0"/>
              <a:t>proposals</a:t>
            </a:r>
            <a:r>
              <a:rPr lang="nl-NL" sz="1600" dirty="0" smtClean="0"/>
              <a:t> </a:t>
            </a:r>
            <a:r>
              <a:rPr lang="nl-NL" sz="1600" dirty="0" err="1" smtClean="0"/>
              <a:t>can</a:t>
            </a:r>
            <a:r>
              <a:rPr lang="nl-NL" sz="1600" dirty="0" smtClean="0"/>
              <a:t> </a:t>
            </a:r>
            <a:r>
              <a:rPr lang="nl-NL" sz="1600" dirty="0" err="1" smtClean="0"/>
              <a:t>now</a:t>
            </a:r>
            <a:r>
              <a:rPr lang="nl-NL" sz="1600" dirty="0" smtClean="0"/>
              <a:t> </a:t>
            </a:r>
            <a:r>
              <a:rPr lang="nl-NL" sz="1600" dirty="0" err="1" smtClean="0"/>
              <a:t>be</a:t>
            </a:r>
            <a:r>
              <a:rPr lang="nl-NL" sz="1600" dirty="0" smtClean="0"/>
              <a:t> </a:t>
            </a:r>
            <a:r>
              <a:rPr lang="nl-NL" sz="1600" dirty="0" err="1" smtClean="0"/>
              <a:t>promoted</a:t>
            </a:r>
            <a:endParaRPr lang="en-US" sz="1600" dirty="0"/>
          </a:p>
        </p:txBody>
      </p:sp>
      <p:sp>
        <p:nvSpPr>
          <p:cNvPr id="10" name="Rounded Rectangle 9"/>
          <p:cNvSpPr/>
          <p:nvPr/>
        </p:nvSpPr>
        <p:spPr>
          <a:xfrm>
            <a:off x="3220054" y="1523244"/>
            <a:ext cx="1357348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Initiated</a:t>
            </a:r>
            <a:endParaRPr lang="en-US" sz="1600" dirty="0"/>
          </a:p>
        </p:txBody>
      </p:sp>
      <p:sp>
        <p:nvSpPr>
          <p:cNvPr id="11" name="Rounded Rectangle 10"/>
          <p:cNvSpPr/>
          <p:nvPr/>
        </p:nvSpPr>
        <p:spPr>
          <a:xfrm>
            <a:off x="7257799" y="1902543"/>
            <a:ext cx="1357348" cy="42200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Duplicate</a:t>
            </a:r>
            <a:r>
              <a:rPr lang="nl-NL" sz="1400" dirty="0" smtClean="0"/>
              <a:t> of </a:t>
            </a:r>
            <a:r>
              <a:rPr lang="nl-NL" sz="1400" dirty="0" err="1" smtClean="0"/>
              <a:t>approved</a:t>
            </a:r>
            <a:endParaRPr lang="en-US" sz="1400" dirty="0"/>
          </a:p>
        </p:txBody>
      </p:sp>
      <p:sp>
        <p:nvSpPr>
          <p:cNvPr id="12" name="Rounded Rectangle 11"/>
          <p:cNvSpPr/>
          <p:nvPr/>
        </p:nvSpPr>
        <p:spPr>
          <a:xfrm>
            <a:off x="7251116" y="2885450"/>
            <a:ext cx="1357348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Invalid</a:t>
            </a:r>
            <a:endParaRPr lang="en-US" sz="1600" dirty="0"/>
          </a:p>
        </p:txBody>
      </p:sp>
      <p:sp>
        <p:nvSpPr>
          <p:cNvPr id="13" name="Rounded Rectangle 12"/>
          <p:cNvSpPr/>
          <p:nvPr/>
        </p:nvSpPr>
        <p:spPr>
          <a:xfrm>
            <a:off x="6579887" y="3209263"/>
            <a:ext cx="2011927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Under </a:t>
            </a:r>
            <a:r>
              <a:rPr lang="nl-NL" sz="1400" dirty="0" err="1"/>
              <a:t>Consideration</a:t>
            </a:r>
            <a:endParaRPr 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179512" y="3964746"/>
            <a:ext cx="1558030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Rejected</a:t>
            </a:r>
            <a:endParaRPr lang="en-US" sz="1600" dirty="0"/>
          </a:p>
        </p:txBody>
      </p:sp>
      <p:sp>
        <p:nvSpPr>
          <p:cNvPr id="15" name="Rounded Rectangle 14"/>
          <p:cNvSpPr/>
          <p:nvPr/>
        </p:nvSpPr>
        <p:spPr>
          <a:xfrm>
            <a:off x="179512" y="4289383"/>
            <a:ext cx="1558030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Approved</a:t>
            </a:r>
            <a:endParaRPr lang="en-US" sz="1600" dirty="0"/>
          </a:p>
        </p:txBody>
      </p:sp>
      <p:sp>
        <p:nvSpPr>
          <p:cNvPr id="16" name="Rounded Rectangle 15"/>
          <p:cNvSpPr/>
          <p:nvPr/>
        </p:nvSpPr>
        <p:spPr>
          <a:xfrm>
            <a:off x="7240263" y="1556792"/>
            <a:ext cx="1357348" cy="29174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>
                <a:solidFill>
                  <a:schemeClr val="dk1"/>
                </a:solidFill>
              </a:rPr>
              <a:t>In </a:t>
            </a:r>
            <a:r>
              <a:rPr lang="nl-NL" sz="1600" dirty="0" err="1">
                <a:solidFill>
                  <a:schemeClr val="dk1"/>
                </a:solidFill>
              </a:rPr>
              <a:t>Process</a:t>
            </a:r>
            <a:endParaRPr lang="en-US" sz="1600" dirty="0">
              <a:solidFill>
                <a:schemeClr val="dk1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6769325" y="4678153"/>
            <a:ext cx="1845822" cy="32403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/>
              <a:t>Under </a:t>
            </a:r>
            <a:r>
              <a:rPr lang="nl-NL" sz="1600" dirty="0" err="1"/>
              <a:t>negotiation</a:t>
            </a:r>
            <a:endParaRPr lang="en-US" sz="1600" dirty="0"/>
          </a:p>
        </p:txBody>
      </p:sp>
      <p:sp>
        <p:nvSpPr>
          <p:cNvPr id="18" name="Rounded Rectangle 17"/>
          <p:cNvSpPr/>
          <p:nvPr/>
        </p:nvSpPr>
        <p:spPr>
          <a:xfrm>
            <a:off x="7537642" y="6450674"/>
            <a:ext cx="1558030" cy="291745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Not</a:t>
            </a:r>
            <a:r>
              <a:rPr lang="nl-NL" sz="1400" dirty="0" smtClean="0"/>
              <a:t> </a:t>
            </a:r>
            <a:r>
              <a:rPr lang="nl-NL" sz="1400" dirty="0" err="1" smtClean="0"/>
              <a:t>feasible</a:t>
            </a:r>
            <a:endParaRPr 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179512" y="6233599"/>
            <a:ext cx="1589346" cy="2917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Closed</a:t>
            </a:r>
            <a:endParaRPr 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179512" y="5877272"/>
            <a:ext cx="1589346" cy="291745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smtClean="0"/>
              <a:t>Engagement</a:t>
            </a:r>
            <a:endParaRPr lang="en-US" sz="1400" dirty="0"/>
          </a:p>
        </p:txBody>
      </p:sp>
      <p:sp>
        <p:nvSpPr>
          <p:cNvPr id="23" name="Rounded Rectangle 22"/>
          <p:cNvSpPr/>
          <p:nvPr/>
        </p:nvSpPr>
        <p:spPr>
          <a:xfrm>
            <a:off x="7236296" y="2358923"/>
            <a:ext cx="1357348" cy="42200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 err="1" smtClean="0"/>
              <a:t>Duplicate</a:t>
            </a:r>
            <a:r>
              <a:rPr lang="nl-NL" sz="1400" dirty="0" smtClean="0"/>
              <a:t> of </a:t>
            </a:r>
          </a:p>
          <a:p>
            <a:pPr algn="ctr"/>
            <a:r>
              <a:rPr lang="nl-NL" sz="1400" dirty="0" smtClean="0"/>
              <a:t>in </a:t>
            </a:r>
            <a:r>
              <a:rPr lang="nl-NL" sz="1400" dirty="0" err="1" smtClean="0"/>
              <a:t>process</a:t>
            </a:r>
            <a:endParaRPr lang="en-US" sz="1400" dirty="0"/>
          </a:p>
        </p:txBody>
      </p:sp>
      <p:sp>
        <p:nvSpPr>
          <p:cNvPr id="2" name="Rectangular Callout 1"/>
          <p:cNvSpPr/>
          <p:nvPr/>
        </p:nvSpPr>
        <p:spPr>
          <a:xfrm>
            <a:off x="2201138" y="6023144"/>
            <a:ext cx="1018916" cy="356327"/>
          </a:xfrm>
          <a:prstGeom prst="wedgeRectCallout">
            <a:avLst>
              <a:gd name="adj1" fmla="val -120547"/>
              <a:gd name="adj2" fmla="val -37606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fee</a:t>
            </a:r>
            <a:endParaRPr lang="en-US" dirty="0"/>
          </a:p>
        </p:txBody>
      </p:sp>
      <p:sp>
        <p:nvSpPr>
          <p:cNvPr id="22" name="Rectangular Callout 21"/>
          <p:cNvSpPr/>
          <p:nvPr/>
        </p:nvSpPr>
        <p:spPr>
          <a:xfrm>
            <a:off x="156833" y="1704521"/>
            <a:ext cx="1018916" cy="865404"/>
          </a:xfrm>
          <a:prstGeom prst="wedgeRectCallout">
            <a:avLst>
              <a:gd name="adj1" fmla="val 264183"/>
              <a:gd name="adj2" fmla="val -53252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dirty="0" smtClean="0"/>
              <a:t>Event</a:t>
            </a:r>
          </a:p>
          <a:p>
            <a:r>
              <a:rPr lang="nl-NL" sz="1400" dirty="0" smtClean="0"/>
              <a:t>Artist</a:t>
            </a:r>
          </a:p>
          <a:p>
            <a:r>
              <a:rPr lang="nl-NL" sz="1400" dirty="0" err="1" smtClean="0"/>
              <a:t>Number</a:t>
            </a:r>
            <a:r>
              <a:rPr lang="nl-NL" sz="1400" dirty="0" smtClean="0"/>
              <a:t> of </a:t>
            </a:r>
            <a:r>
              <a:rPr lang="nl-NL" sz="1400" dirty="0" err="1" smtClean="0"/>
              <a:t>Votes</a:t>
            </a:r>
            <a:endParaRPr lang="en-US" sz="1400" dirty="0"/>
          </a:p>
        </p:txBody>
      </p:sp>
      <p:sp>
        <p:nvSpPr>
          <p:cNvPr id="24" name="Rectangular Callout 23"/>
          <p:cNvSpPr/>
          <p:nvPr/>
        </p:nvSpPr>
        <p:spPr>
          <a:xfrm>
            <a:off x="4891360" y="1479620"/>
            <a:ext cx="1018916" cy="581228"/>
          </a:xfrm>
          <a:prstGeom prst="wedgeRectCallout">
            <a:avLst>
              <a:gd name="adj1" fmla="val -99772"/>
              <a:gd name="adj2" fmla="val -29772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400" b="1" dirty="0" err="1" smtClean="0"/>
              <a:t>Proposal</a:t>
            </a:r>
            <a:r>
              <a:rPr lang="nl-NL" sz="1400" b="1" dirty="0" smtClean="0"/>
              <a:t> </a:t>
            </a:r>
            <a:r>
              <a:rPr lang="nl-NL" sz="1400" b="1" dirty="0" err="1" smtClean="0"/>
              <a:t>Identifier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972245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C32FA-E44F-1241-B9B5-7B8834E103EA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Live Model in </a:t>
            </a:r>
            <a:r>
              <a:rPr lang="nl-NL" dirty="0" err="1" smtClean="0"/>
              <a:t>Insight</a:t>
            </a:r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951584"/>
            <a:ext cx="8513390" cy="32949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6079134"/>
      </p:ext>
    </p:extLst>
  </p:cSld>
  <p:clrMapOvr>
    <a:masterClrMapping/>
  </p:clrMapOvr>
</p:sld>
</file>

<file path=ppt/theme/theme1.xml><?xml version="1.0" encoding="utf-8"?>
<a:theme xmlns:a="http://schemas.openxmlformats.org/drawingml/2006/main" name="Amis PPT nieuw (03-06-2013)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mis thema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9BB16BB707F6D46B9645CA99004B4CC" ma:contentTypeVersion="0" ma:contentTypeDescription="Create a new document." ma:contentTypeScope="" ma:versionID="a09bd994abc5ee31c7179569fa34f125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c64490b4aec6201516c3a874156f37b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5B94D01-AA2A-4ED4-92F8-13223D5E0B7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B9EA9B6-1E9D-48F4-8FE2-6C4860E55CA6}">
  <ds:schemaRefs>
    <ds:schemaRef ds:uri="http://purl.org/dc/terms/"/>
    <ds:schemaRef ds:uri="http://schemas.microsoft.com/office/infopath/2007/PartnerControls"/>
    <ds:schemaRef ds:uri="http://schemas.microsoft.com/office/2006/metadata/properties"/>
    <ds:schemaRef ds:uri="http://purl.org/dc/elements/1.1/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F6200447-0037-45A1-8A3A-2034E67511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 PPT nieuw (03-06-2013)</Template>
  <TotalTime>28483</TotalTime>
  <Words>1457</Words>
  <Application>Microsoft Office PowerPoint</Application>
  <PresentationFormat>On-screen Show (4:3)</PresentationFormat>
  <Paragraphs>391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Amis PPT nieuw (03-06-2013)</vt:lpstr>
      <vt:lpstr>Introducing  Real-Time Integration Business Insight</vt:lpstr>
      <vt:lpstr>Objectives</vt:lpstr>
      <vt:lpstr>Real-Time Integration  Business Insight</vt:lpstr>
      <vt:lpstr>Getting started  at the business end</vt:lpstr>
      <vt:lpstr>Example: Artist Proposal Management</vt:lpstr>
      <vt:lpstr>High level process flow</vt:lpstr>
      <vt:lpstr>Milestones in  the high level process flow</vt:lpstr>
      <vt:lpstr>Business Indicators in Milestones in the high level process flow</vt:lpstr>
      <vt:lpstr>Live Model in Insight</vt:lpstr>
      <vt:lpstr>Live Model in Insight</vt:lpstr>
      <vt:lpstr>Live Model in Insight</vt:lpstr>
      <vt:lpstr>Live Model in Insight</vt:lpstr>
      <vt:lpstr>Mapping the business view to the implementing components</vt:lpstr>
      <vt:lpstr>Implementation of Artist Proposal Management flow</vt:lpstr>
      <vt:lpstr>Implementation of Artist Proposal Management flow</vt:lpstr>
      <vt:lpstr>Implementation of Artist Proposal Management flow</vt:lpstr>
      <vt:lpstr>PowerPoint Presentation</vt:lpstr>
      <vt:lpstr>Second part of flow</vt:lpstr>
      <vt:lpstr>Mapping Milestone to Component</vt:lpstr>
      <vt:lpstr>Mapping Milestone to Component</vt:lpstr>
      <vt:lpstr>Mapping Identifier to Milestone and Extracting the value</vt:lpstr>
      <vt:lpstr>Mapping Identifier to Milestone and Extracting the value</vt:lpstr>
      <vt:lpstr>Defining Business Indicators</vt:lpstr>
      <vt:lpstr>Defining Business Indicators</vt:lpstr>
      <vt:lpstr>Defining Business Indicators</vt:lpstr>
      <vt:lpstr>Defining Business Indicators</vt:lpstr>
      <vt:lpstr>Creating Custom Dashboards</vt:lpstr>
      <vt:lpstr>Comparing Number of Votes per Artist (grouped by event)</vt:lpstr>
      <vt:lpstr>Activate Model</vt:lpstr>
      <vt:lpstr>Activation taking place</vt:lpstr>
      <vt:lpstr>Insight Consoles</vt:lpstr>
      <vt:lpstr>Tabular overview of milestones and #instances &amp; average times</vt:lpstr>
      <vt:lpstr>Dashboard Filters</vt:lpstr>
      <vt:lpstr>Out of the box charts</vt:lpstr>
      <vt:lpstr>Custom Dashboard</vt:lpstr>
      <vt:lpstr>Votes per artist (per event)</vt:lpstr>
      <vt:lpstr>Graphical overview of number of instances per milestone</vt:lpstr>
      <vt:lpstr>Drill down on instances</vt:lpstr>
      <vt:lpstr>Timeline for a specific instance</vt:lpstr>
      <vt:lpstr>Report a problem –  send email with deeplink</vt:lpstr>
      <vt:lpstr>Deeplink leads to Flow trace associated with milestone</vt:lpstr>
      <vt:lpstr>Send in new proposals</vt:lpstr>
      <vt:lpstr>Recover instance</vt:lpstr>
      <vt:lpstr>From actionable email, navigate deeply into EM</vt:lpstr>
      <vt:lpstr>Recover the failed instance in milestone Duplicate of in process</vt:lpstr>
      <vt:lpstr>Negotation Stage</vt:lpstr>
      <vt:lpstr>Start negotiation for proposal</vt:lpstr>
      <vt:lpstr>After some time – the negotiation succeeds or fails</vt:lpstr>
      <vt:lpstr>Lifecycle of Instance 121 – succesfully engaged</vt:lpstr>
      <vt:lpstr>Lifecycle of Instance 121 – succesfully engaged</vt:lpstr>
      <vt:lpstr>Next Steps</vt:lpstr>
      <vt:lpstr>When? Conditions? Where?</vt:lpstr>
      <vt:lpstr>PowerPoint Presentation</vt:lpstr>
    </vt:vector>
  </TitlesOfParts>
  <Company>HP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EverythingThatIsReallyUsefulinOracleDatabase12cforApplicationDevelopers_OOW2014</dc:title>
  <dc:creator>Lucas.Jellema@amis.nl</dc:creator>
  <cp:lastModifiedBy>Lucas Jellema</cp:lastModifiedBy>
  <cp:revision>845</cp:revision>
  <cp:lastPrinted>2013-03-13T15:49:11Z</cp:lastPrinted>
  <dcterms:created xsi:type="dcterms:W3CDTF">2013-06-19T12:21:41Z</dcterms:created>
  <dcterms:modified xsi:type="dcterms:W3CDTF">2016-03-15T15:23:56Z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0x01010099BB16BB707F6D46B9645CA99004B4CC</vt:lpwstr>
  </property>
</Properties>
</file>